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321" r:id="rId2"/>
    <p:sldId id="323" r:id="rId3"/>
    <p:sldId id="259" r:id="rId4"/>
    <p:sldId id="262" r:id="rId5"/>
    <p:sldId id="263" r:id="rId6"/>
    <p:sldId id="268" r:id="rId7"/>
    <p:sldId id="267" r:id="rId8"/>
    <p:sldId id="266" r:id="rId9"/>
    <p:sldId id="265" r:id="rId10"/>
    <p:sldId id="264" r:id="rId11"/>
    <p:sldId id="275" r:id="rId12"/>
    <p:sldId id="274" r:id="rId13"/>
    <p:sldId id="273" r:id="rId14"/>
    <p:sldId id="272" r:id="rId15"/>
    <p:sldId id="271" r:id="rId16"/>
    <p:sldId id="270" r:id="rId17"/>
    <p:sldId id="277" r:id="rId18"/>
    <p:sldId id="278" r:id="rId19"/>
    <p:sldId id="280" r:id="rId20"/>
    <p:sldId id="279" r:id="rId21"/>
    <p:sldId id="281" r:id="rId22"/>
    <p:sldId id="282" r:id="rId23"/>
    <p:sldId id="283" r:id="rId24"/>
    <p:sldId id="289" r:id="rId25"/>
    <p:sldId id="288" r:id="rId26"/>
    <p:sldId id="287" r:id="rId27"/>
    <p:sldId id="286" r:id="rId28"/>
    <p:sldId id="285" r:id="rId29"/>
    <p:sldId id="284" r:id="rId30"/>
    <p:sldId id="291" r:id="rId31"/>
    <p:sldId id="296" r:id="rId32"/>
    <p:sldId id="295" r:id="rId33"/>
    <p:sldId id="294" r:id="rId34"/>
    <p:sldId id="293" r:id="rId35"/>
    <p:sldId id="292" r:id="rId36"/>
    <p:sldId id="303" r:id="rId37"/>
    <p:sldId id="302" r:id="rId38"/>
    <p:sldId id="301" r:id="rId39"/>
    <p:sldId id="300" r:id="rId40"/>
    <p:sldId id="299" r:id="rId41"/>
    <p:sldId id="298" r:id="rId42"/>
    <p:sldId id="297" r:id="rId43"/>
    <p:sldId id="309" r:id="rId44"/>
    <p:sldId id="308" r:id="rId45"/>
    <p:sldId id="307" r:id="rId46"/>
    <p:sldId id="306" r:id="rId47"/>
    <p:sldId id="305" r:id="rId48"/>
    <p:sldId id="319" r:id="rId49"/>
    <p:sldId id="318" r:id="rId50"/>
    <p:sldId id="316" r:id="rId51"/>
    <p:sldId id="315" r:id="rId52"/>
    <p:sldId id="314" r:id="rId53"/>
    <p:sldId id="313" r:id="rId54"/>
    <p:sldId id="260" r:id="rId55"/>
    <p:sldId id="261" r:id="rId56"/>
    <p:sldId id="269" r:id="rId57"/>
    <p:sldId id="276" r:id="rId58"/>
    <p:sldId id="290" r:id="rId59"/>
    <p:sldId id="320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9900"/>
    <a:srgbClr val="CCFF99"/>
    <a:srgbClr val="FFFFCC"/>
    <a:srgbClr val="FFCC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94771-9015-40A0-A72D-6AB167DA57A7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35982-A44E-45D1-8D2B-7A7E25628F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403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35982-A44E-45D1-8D2B-7A7E25628FB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35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35982-A44E-45D1-8D2B-7A7E25628FB4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23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6.xml"/><Relationship Id="rId18" Type="http://schemas.openxmlformats.org/officeDocument/2006/relationships/slide" Target="slide36.xml"/><Relationship Id="rId26" Type="http://schemas.openxmlformats.org/officeDocument/2006/relationships/slide" Target="slide52.xml"/><Relationship Id="rId3" Type="http://schemas.openxmlformats.org/officeDocument/2006/relationships/slide" Target="slide6.xml"/><Relationship Id="rId21" Type="http://schemas.openxmlformats.org/officeDocument/2006/relationships/slide" Target="slide42.xml"/><Relationship Id="rId7" Type="http://schemas.openxmlformats.org/officeDocument/2006/relationships/slide" Target="slide14.xml"/><Relationship Id="rId12" Type="http://schemas.openxmlformats.org/officeDocument/2006/relationships/slide" Target="slide24.xml"/><Relationship Id="rId17" Type="http://schemas.openxmlformats.org/officeDocument/2006/relationships/slide" Target="slide34.xml"/><Relationship Id="rId25" Type="http://schemas.openxmlformats.org/officeDocument/2006/relationships/slide" Target="slide50.xml"/><Relationship Id="rId2" Type="http://schemas.openxmlformats.org/officeDocument/2006/relationships/slide" Target="slide4.xml"/><Relationship Id="rId16" Type="http://schemas.openxmlformats.org/officeDocument/2006/relationships/slide" Target="slide32.xml"/><Relationship Id="rId20" Type="http://schemas.openxmlformats.org/officeDocument/2006/relationships/slide" Target="slide4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2.xml"/><Relationship Id="rId11" Type="http://schemas.openxmlformats.org/officeDocument/2006/relationships/slide" Target="slide22.xml"/><Relationship Id="rId24" Type="http://schemas.openxmlformats.org/officeDocument/2006/relationships/slide" Target="slide48.xml"/><Relationship Id="rId5" Type="http://schemas.openxmlformats.org/officeDocument/2006/relationships/slide" Target="slide10.xml"/><Relationship Id="rId15" Type="http://schemas.openxmlformats.org/officeDocument/2006/relationships/slide" Target="slide30.xml"/><Relationship Id="rId23" Type="http://schemas.openxmlformats.org/officeDocument/2006/relationships/slide" Target="slide46.xml"/><Relationship Id="rId28" Type="http://schemas.openxmlformats.org/officeDocument/2006/relationships/image" Target="../media/image2.jpeg"/><Relationship Id="rId10" Type="http://schemas.openxmlformats.org/officeDocument/2006/relationships/slide" Target="slide20.xml"/><Relationship Id="rId19" Type="http://schemas.openxmlformats.org/officeDocument/2006/relationships/slide" Target="slide38.xml"/><Relationship Id="rId4" Type="http://schemas.openxmlformats.org/officeDocument/2006/relationships/slide" Target="slide8.xml"/><Relationship Id="rId9" Type="http://schemas.openxmlformats.org/officeDocument/2006/relationships/slide" Target="slide18.xml"/><Relationship Id="rId14" Type="http://schemas.openxmlformats.org/officeDocument/2006/relationships/slide" Target="slide28.xml"/><Relationship Id="rId22" Type="http://schemas.openxmlformats.org/officeDocument/2006/relationships/slide" Target="slide44.xml"/><Relationship Id="rId27" Type="http://schemas.openxmlformats.org/officeDocument/2006/relationships/slide" Target="slide5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://citatyi.ru/90cc76c8538ab5d19856aeb5fe3a1125_img16902.html" TargetMode="External"/><Relationship Id="rId13" Type="http://schemas.openxmlformats.org/officeDocument/2006/relationships/hyperlink" Target="http://olivie.com.ua/ru/articles/pobeda.html" TargetMode="External"/><Relationship Id="rId3" Type="http://schemas.openxmlformats.org/officeDocument/2006/relationships/hyperlink" Target="http://boday.at.ua/news/oborona_brestskoj_kreposti/2012-11-11-912" TargetMode="External"/><Relationship Id="rId7" Type="http://schemas.openxmlformats.org/officeDocument/2006/relationships/hyperlink" Target="http://www.vovfoto.ru/photo/vtoraja_mirovaja_vojna/sovetskie_vojska/vstrecha_na_ehlbe_26_aprelja_1945_g/2-0-1255" TargetMode="External"/><Relationship Id="rId12" Type="http://schemas.openxmlformats.org/officeDocument/2006/relationships/hyperlink" Target="http://dayoflife.ru/sed/?contr=rez&amp;que=%D0%97%D0%B0+%D0%92%D0%B5%D0%BB%D0%B8%D0%BA%D0%BE%D0%B9" TargetMode="External"/><Relationship Id="rId2" Type="http://schemas.openxmlformats.org/officeDocument/2006/relationships/hyperlink" Target="http://www.by-time.ru/events/detail.php?ID=5539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fotki.yandex.ru/users/alla-grig/viewed/" TargetMode="External"/><Relationship Id="rId11" Type="http://schemas.openxmlformats.org/officeDocument/2006/relationships/hyperlink" Target="http://www.ural.ru/news/culture/news-97685.html" TargetMode="External"/><Relationship Id="rId5" Type="http://schemas.openxmlformats.org/officeDocument/2006/relationships/hyperlink" Target="http://900igr.net/kartinki/istorija/Vojna-1941-1945/020-Kakaja-iz-nazvannykh-konferentsij-predstavitelej-liderov-SSSR.html" TargetMode="External"/><Relationship Id="rId10" Type="http://schemas.openxmlformats.org/officeDocument/2006/relationships/hyperlink" Target="http://www.dd14.zouo.ru/vm/2010/1912_Baidin_Danilkin/biografy/panfil.html" TargetMode="External"/><Relationship Id="rId4" Type="http://schemas.openxmlformats.org/officeDocument/2006/relationships/hyperlink" Target="http://www.kut.ru/modules/sections/index.php?op=viewarticle&amp;artid=2" TargetMode="External"/><Relationship Id="rId9" Type="http://schemas.openxmlformats.org/officeDocument/2006/relationships/hyperlink" Target="http://bssr-online.net/?p=513" TargetMode="Externa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://young.rzd.ru/blog/public/young?STRUCTURE_ID=5043&amp;layer_id=3833&amp;refererLayerId=3832&amp;id=62963" TargetMode="External"/><Relationship Id="rId13" Type="http://schemas.openxmlformats.org/officeDocument/2006/relationships/hyperlink" Target="http://uznaika.com/2011/05/page/8/" TargetMode="External"/><Relationship Id="rId3" Type="http://schemas.openxmlformats.org/officeDocument/2006/relationships/hyperlink" Target="http://nik191-1.ucoz.ru/publ/novosti_dnja/ehtot_den_v_istorii/18_dekabrja_1940_goda_adolf_gitler_podpisyvaet_osnovnuju_direktivu_21_plan_barbarossa/5-1-0-1069" TargetMode="External"/><Relationship Id="rId7" Type="http://schemas.openxmlformats.org/officeDocument/2006/relationships/hyperlink" Target="http://www.uchportal.ru/load/54-1-0-13184" TargetMode="External"/><Relationship Id="rId12" Type="http://schemas.openxmlformats.org/officeDocument/2006/relationships/hyperlink" Target="http://ww2history.ru/4071-kurskaja-duga-tank-t-34-protiv-tigrov-i-panter.html" TargetMode="External"/><Relationship Id="rId17" Type="http://schemas.openxmlformats.org/officeDocument/2006/relationships/hyperlink" Target="http://lnora.net/forum/index.php?PHPSESSID=a5a38bf082b9ef399977cd8bd19fc52f&amp;topic=1819.0" TargetMode="External"/><Relationship Id="rId2" Type="http://schemas.openxmlformats.org/officeDocument/2006/relationships/hyperlink" Target="http://wberdnikov.ya.ru/replies.xml?item_no=4429" TargetMode="External"/><Relationship Id="rId16" Type="http://schemas.openxmlformats.org/officeDocument/2006/relationships/hyperlink" Target="http://pozdravish.ru/?p=6408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istpravda.ru/digest/984/" TargetMode="External"/><Relationship Id="rId11" Type="http://schemas.openxmlformats.org/officeDocument/2006/relationships/hyperlink" Target="http://actualhistory.ru/genplan_ost_faq" TargetMode="External"/><Relationship Id="rId5" Type="http://schemas.openxmlformats.org/officeDocument/2006/relationships/hyperlink" Target="http://moscow-in-wow2.pobeda.vif2.ru/History/Vrag_u_vorot/Nastup.htm" TargetMode="External"/><Relationship Id="rId15" Type="http://schemas.openxmlformats.org/officeDocument/2006/relationships/hyperlink" Target="http://desktopwallpapers.org.ua/download/4575/960x800/" TargetMode="External"/><Relationship Id="rId10" Type="http://schemas.openxmlformats.org/officeDocument/2006/relationships/hyperlink" Target="http://www.modernlib.ru/books/drobyazko_sergey/russkaya_osvoboditelnaya_armiya/read/" TargetMode="External"/><Relationship Id="rId4" Type="http://schemas.openxmlformats.org/officeDocument/2006/relationships/hyperlink" Target="http://www.miradox.ru/tv/relsovaya-voina-starinov-protiv-stalina" TargetMode="External"/><Relationship Id="rId9" Type="http://schemas.openxmlformats.org/officeDocument/2006/relationships/hyperlink" Target="http://fisechko.ru/100vel/polkovod/95.html" TargetMode="External"/><Relationship Id="rId14" Type="http://schemas.openxmlformats.org/officeDocument/2006/relationships/hyperlink" Target="http://www.sovsekretno.ru/magazines/article/3271" TargetMode="Externa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hyperlink" Target="http://lib.rus.ec/i/20/162420/ris34.png" TargetMode="External"/><Relationship Id="rId3" Type="http://schemas.openxmlformats.org/officeDocument/2006/relationships/hyperlink" Target="http://www.eyupensar.com/communities/8/004/009/735/378/images/4558457693.jpg" TargetMode="External"/><Relationship Id="rId7" Type="http://schemas.openxmlformats.org/officeDocument/2006/relationships/hyperlink" Target="http://vip.karelia.pro/files/russia_3_179.gi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upload.wikimedia.org/wikipedia/commons/1/1a/Tsar_Nicholas_I_-3.jpg" TargetMode="External"/><Relationship Id="rId11" Type="http://schemas.openxmlformats.org/officeDocument/2006/relationships/hyperlink" Target="http://borovik.ucoz.ru/_fr/0/8349800.png" TargetMode="External"/><Relationship Id="rId5" Type="http://schemas.openxmlformats.org/officeDocument/2006/relationships/hyperlink" Target="http://900igr.net/datai/literatura/Posle-bala/0006-008-Posle-bala.jpg" TargetMode="External"/><Relationship Id="rId10" Type="http://schemas.openxmlformats.org/officeDocument/2006/relationships/hyperlink" Target="http://gorod.tomsk.ru/posts-files/60/711/i/geruly.jpg" TargetMode="External"/><Relationship Id="rId4" Type="http://schemas.openxmlformats.org/officeDocument/2006/relationships/hyperlink" Target="http://900igr.net/datai/istorija/Vojna-Pugachjova/0016-017-Kazachestvo-etnicheskaja-sotsialnaja-i-istoricheskaja-obschnost-gruppa.jpg" TargetMode="External"/><Relationship Id="rId9" Type="http://schemas.openxmlformats.org/officeDocument/2006/relationships/hyperlink" Target="http://img11.nnm.ru/e/c/9/2/d/a55b22526c7c859e92ab942f815.jpg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0/51/878/51878346_gerb_Rossii.jpg" TargetMode="External"/><Relationship Id="rId2" Type="http://schemas.openxmlformats.org/officeDocument/2006/relationships/hyperlink" Target="http://www.eyupensar.com/communities/8/004/009/735/378/images/4558457693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zhanna.sixschool.edusite.ru/images/29.gif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gorod.tomsk.ru/uploads/28460/1237951351/8f8f127b667d.jpg" TargetMode="External"/><Relationship Id="rId2" Type="http://schemas.openxmlformats.org/officeDocument/2006/relationships/hyperlink" Target="http://www.eyupensar.com/communities/8/004/009/735/378/images/4558457693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virtualrm.spb.ru/files/images/jpg_25.preview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3545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2348880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chemeClr val="bg1"/>
                </a:solidFill>
                <a:latin typeface="Comic Sans MS" pitchFamily="66" charset="0"/>
              </a:rPr>
              <a:t>«Своя игра»</a:t>
            </a:r>
            <a:br>
              <a:rPr lang="ru-RU" sz="49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Интеллектуальная викторина для учащихся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9 классов</a:t>
            </a:r>
            <a:b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по теме </a:t>
            </a:r>
            <a:b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«Великая Отечественная война»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315" y="4318362"/>
            <a:ext cx="84511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bg1"/>
                </a:solidFill>
              </a:rPr>
              <a:t>ГБОУ </a:t>
            </a:r>
            <a:r>
              <a:rPr lang="ru-RU" sz="2800" b="1" dirty="0" smtClean="0">
                <a:solidFill>
                  <a:schemeClr val="bg1"/>
                </a:solidFill>
              </a:rPr>
              <a:t>« </a:t>
            </a:r>
            <a:r>
              <a:rPr lang="ru-RU" sz="2800" b="1" dirty="0" err="1" smtClean="0">
                <a:solidFill>
                  <a:schemeClr val="bg1"/>
                </a:solidFill>
              </a:rPr>
              <a:t>Черемшанская</a:t>
            </a:r>
            <a:r>
              <a:rPr lang="ru-RU" sz="2800" b="1" dirty="0" smtClean="0">
                <a:solidFill>
                  <a:schemeClr val="bg1"/>
                </a:solidFill>
              </a:rPr>
              <a:t> кадетская  школа-интернат»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Имени героя Советского союза И.Н.Конева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8099097" y="5850262"/>
            <a:ext cx="576000" cy="576000"/>
          </a:xfrm>
          <a:prstGeom prst="actionButtonEnd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4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620688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Исторические места ВОВ</a:t>
            </a:r>
            <a:b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 smtClean="0">
                <a:solidFill>
                  <a:schemeClr val="bg1"/>
                </a:solidFill>
                <a:latin typeface="Comic Sans MS" pitchFamily="66" charset="0"/>
              </a:rPr>
              <a:t>40 </a:t>
            </a:r>
            <a:r>
              <a:rPr lang="ru-RU" sz="4000" b="1" u="sng" dirty="0">
                <a:solidFill>
                  <a:schemeClr val="bg1"/>
                </a:solidFill>
                <a:latin typeface="Comic Sans MS" pitchFamily="66" charset="0"/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348880"/>
            <a:ext cx="80831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Знаменитое танковое сражение, послужившее началом контрнаступления советских войск, произошло в районе деревни </a:t>
            </a:r>
            <a:endParaRPr lang="ru-RU" sz="4000" b="1" dirty="0">
              <a:solidFill>
                <a:srgbClr val="C00000"/>
              </a:solidFill>
            </a:endParaRPr>
          </a:p>
          <a:p>
            <a:pPr algn="ctr"/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07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424" y="586364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56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ПРОХОРОВКА 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3074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413" y="5871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21740"/>
            <a:ext cx="6565478" cy="494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1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620688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Исторические места ВОВ</a:t>
            </a:r>
            <a:b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 smtClean="0">
                <a:solidFill>
                  <a:schemeClr val="bg1"/>
                </a:solidFill>
                <a:latin typeface="Comic Sans MS" pitchFamily="66" charset="0"/>
              </a:rPr>
              <a:t>50 </a:t>
            </a:r>
            <a:r>
              <a:rPr lang="ru-RU" sz="4000" b="1" u="sng" dirty="0">
                <a:solidFill>
                  <a:schemeClr val="bg1"/>
                </a:solidFill>
                <a:latin typeface="Comic Sans MS" pitchFamily="66" charset="0"/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204864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Советские войска соединились с частями союзников по антигитлеровской коалиции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24 июня 1945 года на реке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098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424" y="5892439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069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ЭЛЬБЕ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098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36614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766494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9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620688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bg1"/>
                </a:solidFill>
                <a:latin typeface="Comic Sans MS" pitchFamily="66" charset="0"/>
              </a:rPr>
              <a:t>«О ком идёт речь?»</a:t>
            </a:r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>10 </a:t>
            </a:r>
            <a:r>
              <a:rPr lang="ru-RU" b="1" u="sng" dirty="0" smtClean="0">
                <a:solidFill>
                  <a:schemeClr val="bg1"/>
                </a:solidFill>
                <a:latin typeface="Comic Sans MS" pitchFamily="66" charset="0"/>
              </a:rPr>
              <a:t>баллов</a:t>
            </a:r>
            <a:endParaRPr lang="ru-RU" b="1" u="sng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811853"/>
            <a:ext cx="728340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Верховный главнокомандующий в июне 1941 года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5122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161" y="5857629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43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620688"/>
            <a:ext cx="4104456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И.В.СТАЛИН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5122" name="Picture 2">
            <a:hlinkClick r:id="rId3" action="ppaction://hlinksldjump"/>
          </p:cNvPr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059" y="5921928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33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9532" y="696662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>«О ком идёт речь?»</a:t>
            </a:r>
            <a:b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>20 баллов</a:t>
            </a:r>
          </a:p>
        </p:txBody>
      </p:sp>
      <p:pic>
        <p:nvPicPr>
          <p:cNvPr id="614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982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0607" y="2132856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</a:rPr>
              <a:t>Генеральный штаб партизанского движения возглавлял</a:t>
            </a: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620688"/>
            <a:ext cx="8352928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П.К.ПОНОМАРЕНКО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146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169" y="584385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1952625"/>
            <a:ext cx="4095750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3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620688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>«О ком идёт речь?»</a:t>
            </a:r>
            <a:b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>30 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815549"/>
            <a:ext cx="8568951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Командир 316-й стрелковой дивизии, в ходе Московской битвы державшей оборону западнее Волоколамска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 (погиб 18 ноября 1941 года)  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  <a:p>
            <a:pPr algn="ctr"/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17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818" y="585403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36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И.В.ПАНФИЛОВ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170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94" y="5853090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87" y="1822522"/>
            <a:ext cx="3038649" cy="398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5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0"/>
            <a:ext cx="4283968" cy="314096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276872"/>
            <a:ext cx="8675097" cy="1143000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§"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патриотизма и чувства любви к историческому прошлому нашей страны. </a:t>
            </a:r>
            <a:b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расширять 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кругозор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обучающихся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способствовать 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формированию гражданской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позиции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патриотических чувств  к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прошлому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настоящему и будущему своей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Родины</a:t>
            </a: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повышение интереса к предмету.</a:t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8099097" y="5850262"/>
            <a:ext cx="576000" cy="576000"/>
          </a:xfrm>
          <a:prstGeom prst="actionButtonEnd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27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4427" y="116632"/>
            <a:ext cx="8352928" cy="1152128"/>
          </a:xfrm>
        </p:spPr>
        <p:txBody>
          <a:bodyPr>
            <a:normAutofit fontScale="90000"/>
          </a:bodyPr>
          <a:lstStyle/>
          <a:p>
            <a:r>
              <a:rPr lang="ru-RU" sz="3600" b="1" u="sng" dirty="0">
                <a:solidFill>
                  <a:schemeClr val="bg1"/>
                </a:solidFill>
                <a:latin typeface="Comic Sans MS" pitchFamily="66" charset="0"/>
              </a:rPr>
              <a:t>«О ком идёт речь?»</a:t>
            </a:r>
            <a:br>
              <a:rPr lang="ru-RU" sz="3600" b="1" u="sng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3600" b="1" u="sng" dirty="0">
                <a:solidFill>
                  <a:schemeClr val="bg1"/>
                </a:solidFill>
                <a:latin typeface="Comic Sans MS" pitchFamily="66" charset="0"/>
              </a:rPr>
              <a:t>40 </a:t>
            </a:r>
            <a:r>
              <a:rPr lang="ru-RU" sz="3600" b="1" u="sng" dirty="0" smtClean="0">
                <a:solidFill>
                  <a:schemeClr val="bg1"/>
                </a:solidFill>
                <a:latin typeface="Comic Sans MS" pitchFamily="66" charset="0"/>
              </a:rPr>
              <a:t>баллов</a:t>
            </a:r>
            <a:endParaRPr lang="ru-RU" sz="3600" b="1" u="sng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69854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    Родился в крестьянской семье, </a:t>
            </a:r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в деревне </a:t>
            </a:r>
            <a:r>
              <a:rPr lang="ru-RU" sz="2000" b="1" dirty="0" err="1">
                <a:solidFill>
                  <a:srgbClr val="C00000"/>
                </a:solidFill>
                <a:latin typeface="Comic Sans MS" pitchFamily="66" charset="0"/>
              </a:rPr>
              <a:t>Стрелковка</a:t>
            </a:r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 Калужской губернии.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Начал службу в армии в 1915 г., в Красной Армии </a:t>
            </a:r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– с 1918 г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..</a:t>
            </a:r>
          </a:p>
          <a:p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  В 1939 г. командовал 1-й армейской группировкой войск </a:t>
            </a:r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Монголии, которая вместе с монгольской армией разгромила японцев в районе </a:t>
            </a:r>
            <a:r>
              <a:rPr lang="ru-RU" sz="2000" b="1" dirty="0" err="1" smtClean="0">
                <a:solidFill>
                  <a:srgbClr val="C00000"/>
                </a:solidFill>
                <a:latin typeface="Comic Sans MS" pitchFamily="66" charset="0"/>
              </a:rPr>
              <a:t>р.Халхин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-Гол. За эту операцию он был награждён Звездой Героя Советского Союза. </a:t>
            </a:r>
          </a:p>
          <a:p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 В августе-сентябре  1941 г., являясь командующим войсками Резервного фронта, успешно провёл операцию по разгрому немецко-фашистских войск в районе Ельни.</a:t>
            </a:r>
          </a:p>
          <a:p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 В качестве заместителя Верховного главнокомандующего руководил действиями фронтов под Сталинградом, по прорыву блокады Ленинграда,  в битвах под Курском и за Днепр.  </a:t>
            </a:r>
          </a:p>
          <a:p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8 мая 1945 г. принял капитуляцию вооружённых сил фашистской Германии. </a:t>
            </a:r>
          </a:p>
          <a:p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24 июня 1945 г. принимал Парад Победы. </a:t>
            </a:r>
          </a:p>
          <a:p>
            <a:r>
              <a:rPr lang="ru-RU" sz="20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 Был четыре раза награждён Золотой Звездой Героя.</a:t>
            </a:r>
            <a:endParaRPr lang="ru-RU" sz="2000" b="1" dirty="0">
              <a:latin typeface="Comic Sans MS" pitchFamily="66" charset="0"/>
            </a:endParaRPr>
          </a:p>
        </p:txBody>
      </p:sp>
      <p:pic>
        <p:nvPicPr>
          <p:cNvPr id="819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927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53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620688"/>
            <a:ext cx="8352928" cy="86409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Г.К.ЖУКОВ 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194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110" y="584027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619250"/>
            <a:ext cx="42862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3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7390" y="260648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>«О ком идёт речь?»</a:t>
            </a:r>
            <a:b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b="1" u="sng" dirty="0">
                <a:solidFill>
                  <a:schemeClr val="bg1"/>
                </a:solidFill>
                <a:latin typeface="Comic Sans MS" pitchFamily="66" charset="0"/>
              </a:rPr>
              <a:t>50 </a:t>
            </a:r>
            <a:r>
              <a:rPr lang="ru-RU" b="1" u="sng" dirty="0" smtClean="0">
                <a:solidFill>
                  <a:schemeClr val="bg1"/>
                </a:solidFill>
                <a:latin typeface="Comic Sans MS" pitchFamily="66" charset="0"/>
              </a:rPr>
              <a:t>баллов. </a:t>
            </a:r>
            <a:endParaRPr lang="ru-RU" b="1" u="sng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597939"/>
            <a:ext cx="9144000" cy="489364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   Родился в Варшаве в рабочей семье. Участвовал в Первой мировой войне, после Октябрьской революции сражался в рядах Красной гвардии.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  Отличился в боях за КВЖД в 1929 г. </a:t>
            </a:r>
          </a:p>
          <a:p>
            <a:r>
              <a:rPr lang="ru-RU" sz="24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 В 1937 г. арестован, но в 1940 г. освобождён в связи с прекращением дела. </a:t>
            </a:r>
          </a:p>
          <a:p>
            <a:r>
              <a:rPr lang="ru-RU" sz="24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 В годы войны принял участие в боевых действиях под Смоленском, Москвой, в Сталинградском и Курском сражениях, Восточно-Прусской и Берлинской операциях.     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Дважды удостоен звания Героя Советского Союза.    </a:t>
            </a:r>
          </a:p>
          <a:p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itchFamily="66" charset="0"/>
              </a:rPr>
              <a:t>  Командовал Парадом Победы 24 июня 1945 г.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218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318" y="585403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12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8897" y="620688"/>
            <a:ext cx="8352928" cy="79208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К.К.РОКОССОВСКИЙ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218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518" y="5865648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1412776"/>
            <a:ext cx="3644239" cy="519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3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8345" y="404664"/>
            <a:ext cx="8352928" cy="1143000"/>
          </a:xfrm>
        </p:spPr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u="sng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u="sng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u="sng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Военные </a:t>
            </a:r>
            <a: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  <a:t>операции времён </a:t>
            </a:r>
            <a:r>
              <a:rPr lang="ru-RU" sz="3600" b="1" dirty="0" smtClean="0">
                <a:solidFill>
                  <a:srgbClr val="002060"/>
                </a:solidFill>
                <a:ea typeface="Times New Roman"/>
                <a:cs typeface="Times New Roman"/>
              </a:rPr>
              <a:t>ВОВ»</a:t>
            </a:r>
            <a: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  <a:t/>
            </a:r>
            <a:b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ru-RU" sz="3600" b="1" u="sng" dirty="0" smtClean="0">
                <a:solidFill>
                  <a:srgbClr val="002060"/>
                </a:solidFill>
              </a:rPr>
              <a:t>10 баллов </a:t>
            </a:r>
            <a:r>
              <a:rPr lang="ru-RU" sz="3600" b="1" u="sng" dirty="0">
                <a:solidFill>
                  <a:srgbClr val="002060"/>
                </a:solidFill>
              </a:rPr>
              <a:t/>
            </a:r>
            <a:br>
              <a:rPr lang="ru-RU" sz="3600" b="1" u="sng" dirty="0">
                <a:solidFill>
                  <a:srgbClr val="002060"/>
                </a:solidFill>
              </a:rPr>
            </a:br>
            <a: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u="sng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Операция, план молниеносной войны, захвата фашистской Германией Советского Союза. В соответствии с ним на границе с СССР было сосредоточено 190 немецких дивизий.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2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273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88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9533" y="404664"/>
            <a:ext cx="8352928" cy="122413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>
                <a:solidFill>
                  <a:srgbClr val="002060"/>
                </a:solidFill>
              </a:rPr>
              <a:t>БАРБАРОССА»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2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5312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366837"/>
            <a:ext cx="57150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06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0737" y="980728"/>
            <a:ext cx="8352928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«</a:t>
            </a:r>
            <a: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  <a:t>Военные операции времён ВОВ»</a:t>
            </a:r>
            <a:b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ru-RU" sz="3600" b="1" u="sng" dirty="0" smtClean="0">
                <a:solidFill>
                  <a:srgbClr val="002060"/>
                </a:solidFill>
              </a:rPr>
              <a:t>20 </a:t>
            </a:r>
            <a:r>
              <a:rPr lang="ru-RU" sz="3600" b="1" u="sng" dirty="0">
                <a:solidFill>
                  <a:srgbClr val="002060"/>
                </a:solidFill>
              </a:rPr>
              <a:t>баллов </a:t>
            </a:r>
            <a:br>
              <a:rPr lang="ru-RU" sz="3600" b="1" u="sng" dirty="0">
                <a:solidFill>
                  <a:srgbClr val="002060"/>
                </a:solidFill>
              </a:rPr>
            </a:br>
            <a:endParaRPr lang="ru-RU" sz="3600" b="1" u="sng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204864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Операция, которую развернули партизанские отряды.   В 1943 г.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с 3 августа по 15 сентября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она парализовала железнодорожное сообщение в тылу врага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 разгар наступления Красной Армии.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126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483" y="585403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93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352928" cy="115212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«РЕЛЬСОВАЯ ВОЙНА»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266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83178"/>
            <a:ext cx="5970240" cy="419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6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352928" cy="1143000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rgbClr val="002060"/>
                </a:solidFill>
              </a:rPr>
              <a:t/>
            </a:r>
            <a:br>
              <a:rPr lang="ru-RU" sz="3600" b="1" u="sng" dirty="0">
                <a:solidFill>
                  <a:srgbClr val="002060"/>
                </a:solidFill>
              </a:rPr>
            </a:br>
            <a:endParaRPr lang="ru-RU" sz="3600" b="1" u="sng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9572" y="1628800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Москва являлась городом, который предполагали захватить немцы в соответствии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с планом </a:t>
            </a:r>
            <a:r>
              <a:rPr lang="ru-RU" sz="4000" b="1" u="sng" dirty="0" smtClean="0">
                <a:solidFill>
                  <a:srgbClr val="C00000"/>
                </a:solidFill>
              </a:rPr>
              <a:t>операции </a:t>
            </a:r>
            <a:r>
              <a:rPr lang="ru-RU" sz="4000" b="1" dirty="0" smtClean="0">
                <a:solidFill>
                  <a:srgbClr val="C00000"/>
                </a:solidFill>
              </a:rPr>
              <a:t>гитлеровского командования. </a:t>
            </a:r>
          </a:p>
          <a:p>
            <a:pPr algn="ctr"/>
            <a:endParaRPr lang="ru-RU" sz="4000" b="1" dirty="0">
              <a:solidFill>
                <a:srgbClr val="C0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Как она называлась?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229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782" y="5889700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«</a:t>
            </a:r>
            <a:r>
              <a:rPr lang="ru-RU" sz="3200" b="1" dirty="0">
                <a:solidFill>
                  <a:srgbClr val="002060"/>
                </a:solidFill>
                <a:ea typeface="Times New Roman"/>
                <a:cs typeface="Times New Roman"/>
              </a:rPr>
              <a:t>Военные операции времён ВОВ»</a:t>
            </a:r>
            <a:br>
              <a:rPr lang="ru-RU" sz="3200" b="1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ru-RU" sz="3200" b="1" u="sng" dirty="0">
                <a:solidFill>
                  <a:srgbClr val="002060"/>
                </a:solidFill>
              </a:rPr>
              <a:t>30 баллов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1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1943" y="692696"/>
            <a:ext cx="8497007" cy="108012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«ТАЙФУН»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290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3" y="583184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762" y="1556792"/>
            <a:ext cx="3800475" cy="415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8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097984"/>
              </p:ext>
            </p:extLst>
          </p:nvPr>
        </p:nvGraphicFramePr>
        <p:xfrm>
          <a:off x="395536" y="1268760"/>
          <a:ext cx="8424936" cy="3912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2893"/>
                <a:gridCol w="842239"/>
                <a:gridCol w="842239"/>
                <a:gridCol w="842239"/>
                <a:gridCol w="842239"/>
                <a:gridCol w="843087"/>
              </a:tblGrid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</a:rPr>
                        <a:t>Исторические места ВОВ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u="sng" dirty="0">
                          <a:solidFill>
                            <a:schemeClr val="tx1"/>
                          </a:solidFill>
                          <a:effectLst/>
                          <a:hlinkClick r:id="rId2" action="ppaction://hlinksldjump"/>
                        </a:rPr>
                        <a:t>10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u="sng" dirty="0">
                          <a:solidFill>
                            <a:schemeClr val="tx1"/>
                          </a:solidFill>
                          <a:effectLst/>
                          <a:hlinkClick r:id="rId3" action="ppaction://hlinksldjump"/>
                        </a:rPr>
                        <a:t>20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u="sng" dirty="0">
                          <a:solidFill>
                            <a:schemeClr val="tx1"/>
                          </a:solidFill>
                          <a:effectLst/>
                          <a:hlinkClick r:id="rId4" action="ppaction://hlinksldjump"/>
                        </a:rPr>
                        <a:t>30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u="sng" dirty="0">
                          <a:solidFill>
                            <a:schemeClr val="tx1"/>
                          </a:solidFill>
                          <a:effectLst/>
                          <a:hlinkClick r:id="rId5" action="ppaction://hlinksldjump"/>
                        </a:rPr>
                        <a:t>40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u="sng" dirty="0">
                          <a:solidFill>
                            <a:schemeClr val="tx1"/>
                          </a:solidFill>
                          <a:effectLst/>
                          <a:hlinkClick r:id="rId6" action="ppaction://hlinksldjump"/>
                        </a:rPr>
                        <a:t>50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52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</a:rPr>
                        <a:t>О ком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effectLst/>
                        </a:rPr>
                        <a:t> идёт речь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7" action="ppaction://hlinksldjump"/>
                        </a:rPr>
                        <a:t>10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8" action="ppaction://hlinksldjump"/>
                        </a:rPr>
                        <a:t>20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9" action="ppaction://hlinksldjump"/>
                        </a:rPr>
                        <a:t>30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0" action="ppaction://hlinksldjump"/>
                        </a:rPr>
                        <a:t>40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1" action="ppaction://hlinksldjump"/>
                        </a:rPr>
                        <a:t>50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154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Военные операции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времён ВОВ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3600" b="1" u="sng" dirty="0">
                          <a:solidFill>
                            <a:schemeClr val="tx1"/>
                          </a:solidFill>
                          <a:effectLst/>
                          <a:hlinkClick r:id="rId12" action="ppaction://hlinksldjump"/>
                        </a:rPr>
                        <a:t>10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3" action="ppaction://hlinksldjump"/>
                        </a:rPr>
                        <a:t>20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4" action="ppaction://hlinksldjump"/>
                        </a:rPr>
                        <a:t>30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5" action="ppaction://hlinksldjump"/>
                        </a:rPr>
                        <a:t>40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6" action="ppaction://hlinksldjump"/>
                        </a:rPr>
                        <a:t>50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8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Германские военные силы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7" action="ppaction://hlinksldjump"/>
                        </a:rPr>
                        <a:t>10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8" action="ppaction://hlinksldjump"/>
                        </a:rPr>
                        <a:t>20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19" action="ppaction://hlinksldjump"/>
                        </a:rPr>
                        <a:t>30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20" action="ppaction://hlinksldjump"/>
                        </a:rPr>
                        <a:t>40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21" action="ppaction://hlinksldjump"/>
                        </a:rPr>
                        <a:t>50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9224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Наши союзники во Второй мировой войне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22" action="ppaction://hlinksldjump"/>
                        </a:rPr>
                        <a:t>10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23" action="ppaction://hlinksldjump"/>
                        </a:rPr>
                        <a:t>20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24" action="ppaction://hlinksldjump"/>
                        </a:rPr>
                        <a:t>30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25" action="ppaction://hlinksldjump"/>
                        </a:rPr>
                        <a:t>40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u="sng" dirty="0">
                          <a:solidFill>
                            <a:schemeClr val="tx1"/>
                          </a:solidFill>
                          <a:effectLst/>
                          <a:hlinkClick r:id="rId26" action="ppaction://hlinksldjump"/>
                        </a:rPr>
                        <a:t>50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8112" y="35781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CC"/>
                </a:solidFill>
                <a:latin typeface="Comic Sans MS" pitchFamily="66" charset="0"/>
              </a:rPr>
              <a:t>Категории</a:t>
            </a:r>
            <a:endParaRPr lang="ru-RU" sz="4000" b="1" dirty="0">
              <a:solidFill>
                <a:srgbClr val="FFFFCC"/>
              </a:solidFill>
              <a:latin typeface="Comic Sans MS" pitchFamily="66" charset="0"/>
            </a:endParaRPr>
          </a:p>
        </p:txBody>
      </p:sp>
      <p:sp>
        <p:nvSpPr>
          <p:cNvPr id="2" name="Управляющая кнопка: в конец 1">
            <a:hlinkClick r:id="rId27" action="ppaction://hlinksldjump" highlightClick="1"/>
          </p:cNvPr>
          <p:cNvSpPr/>
          <p:nvPr/>
        </p:nvSpPr>
        <p:spPr>
          <a:xfrm>
            <a:off x="8099097" y="5850262"/>
            <a:ext cx="576000" cy="576000"/>
          </a:xfrm>
          <a:prstGeom prst="actionButtonEnd">
            <a:avLst/>
          </a:prstGeom>
          <a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3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86409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«</a:t>
            </a:r>
            <a: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  <a:t>Военные операции времён ВОВ»</a:t>
            </a:r>
            <a:b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ru-RU" sz="3600" b="1" u="sng" dirty="0" smtClean="0">
                <a:solidFill>
                  <a:srgbClr val="002060"/>
                </a:solidFill>
              </a:rPr>
              <a:t>40 </a:t>
            </a:r>
            <a:r>
              <a:rPr lang="ru-RU" sz="3600" b="1" u="sng" dirty="0">
                <a:solidFill>
                  <a:srgbClr val="002060"/>
                </a:solidFill>
              </a:rPr>
              <a:t>баллов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90244" y="2060848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Название </a:t>
            </a:r>
            <a:r>
              <a:rPr lang="ru-RU" sz="4000" b="1" u="sng" dirty="0" smtClean="0">
                <a:solidFill>
                  <a:srgbClr val="C00000"/>
                </a:solidFill>
              </a:rPr>
              <a:t>операции по дезинформации</a:t>
            </a:r>
            <a:r>
              <a:rPr lang="ru-RU" sz="4000" b="1" dirty="0" smtClean="0">
                <a:solidFill>
                  <a:srgbClr val="C00000"/>
                </a:solidFill>
              </a:rPr>
              <a:t>,  которую успешно провела гитлеровская разведка  в  начале  1942 г.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331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99" y="5873874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68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2215" y="692696"/>
            <a:ext cx="8352928" cy="942571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>«КРЕМЛЬ»</a:t>
            </a:r>
            <a:b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40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3314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95098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62" y="2119312"/>
            <a:ext cx="39528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2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0759" y="332656"/>
            <a:ext cx="8460940" cy="864096"/>
          </a:xfrm>
        </p:spPr>
        <p:txBody>
          <a:bodyPr>
            <a:noAutofit/>
          </a:bodyPr>
          <a:lstStyle/>
          <a:p>
            <a:r>
              <a:rPr lang="ru-RU" sz="3600" b="1" u="sng" dirty="0" smtClean="0">
                <a:solidFill>
                  <a:srgbClr val="002060"/>
                </a:solidFill>
              </a:rPr>
              <a:t/>
            </a:r>
            <a:br>
              <a:rPr lang="ru-RU" sz="3600" b="1" u="sng" dirty="0" smtClean="0">
                <a:solidFill>
                  <a:srgbClr val="002060"/>
                </a:solidFill>
              </a:rPr>
            </a:br>
            <a:r>
              <a:rPr lang="ru-RU" sz="3600" b="1" u="sng" dirty="0">
                <a:solidFill>
                  <a:srgbClr val="002060"/>
                </a:solidFill>
              </a:rPr>
              <a:t/>
            </a:r>
            <a:br>
              <a:rPr lang="ru-RU" sz="3600" b="1" u="sng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«</a:t>
            </a:r>
            <a: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  <a:t>Военные операции времён ВОВ»</a:t>
            </a:r>
            <a:br>
              <a:rPr lang="ru-RU" sz="3600" b="1" dirty="0">
                <a:solidFill>
                  <a:srgbClr val="002060"/>
                </a:solidFill>
                <a:ea typeface="Times New Roman"/>
                <a:cs typeface="Times New Roman"/>
              </a:rPr>
            </a:br>
            <a:r>
              <a:rPr lang="ru-RU" sz="3600" b="1" u="sng" dirty="0" smtClean="0">
                <a:solidFill>
                  <a:srgbClr val="002060"/>
                </a:solidFill>
              </a:rPr>
              <a:t>50 </a:t>
            </a:r>
            <a:r>
              <a:rPr lang="ru-RU" sz="3600" b="1" u="sng" dirty="0">
                <a:solidFill>
                  <a:srgbClr val="002060"/>
                </a:solidFill>
              </a:rPr>
              <a:t>баллов </a:t>
            </a:r>
            <a:br>
              <a:rPr lang="ru-RU" sz="3600" b="1" u="sng" dirty="0">
                <a:solidFill>
                  <a:srgbClr val="002060"/>
                </a:solidFill>
              </a:rPr>
            </a:br>
            <a:endParaRPr lang="ru-RU" sz="3600" b="1" u="sng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322765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Название </a:t>
            </a:r>
            <a:r>
              <a:rPr lang="ru-RU" sz="4000" b="1" u="sng" dirty="0" smtClean="0">
                <a:solidFill>
                  <a:srgbClr val="C00000"/>
                </a:solidFill>
              </a:rPr>
              <a:t>операции   1942 г.,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 в ходе которой было остановлено продвижение группы войск </a:t>
            </a:r>
            <a:r>
              <a:rPr lang="ru-RU" sz="4000" b="1" dirty="0" err="1" smtClean="0">
                <a:solidFill>
                  <a:srgbClr val="C00000"/>
                </a:solidFill>
              </a:rPr>
              <a:t>Манштейна</a:t>
            </a:r>
            <a:r>
              <a:rPr lang="ru-RU" sz="4000" b="1" dirty="0" smtClean="0">
                <a:solidFill>
                  <a:srgbClr val="C00000"/>
                </a:solidFill>
              </a:rPr>
              <a:t>  из района Витебска. Были взяты в кольцо, </a:t>
            </a:r>
            <a:r>
              <a:rPr lang="ru-RU" sz="4000" b="1" dirty="0" err="1" smtClean="0">
                <a:solidFill>
                  <a:srgbClr val="C00000"/>
                </a:solidFill>
              </a:rPr>
              <a:t>капитулиро</a:t>
            </a:r>
            <a:r>
              <a:rPr lang="ru-RU" sz="4000" b="1" dirty="0" smtClean="0">
                <a:solidFill>
                  <a:srgbClr val="C00000"/>
                </a:solidFill>
              </a:rPr>
              <a:t>-вали немецкие войска 6 армии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 под командованием Паулюса.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4338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99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87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332656"/>
            <a:ext cx="3096344" cy="79208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 «УРАН»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338" name="Picture 2">
            <a:hlinkClick r:id="rId3" action="ppaction://hlinksldjump"/>
          </p:cNvPr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49974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829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764704"/>
            <a:ext cx="8352928" cy="8640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«</a:t>
            </a:r>
            <a:r>
              <a:rPr lang="ru-RU" sz="40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Германские </a:t>
            </a:r>
            <a:r>
              <a:rPr lang="ru-RU" sz="4000" b="1" dirty="0">
                <a:solidFill>
                  <a:srgbClr val="C00000"/>
                </a:solidFill>
                <a:ea typeface="Times New Roman"/>
                <a:cs typeface="Times New Roman"/>
              </a:rPr>
              <a:t>военные </a:t>
            </a:r>
            <a:r>
              <a:rPr lang="ru-RU" sz="40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силы»</a:t>
            </a:r>
            <a:r>
              <a:rPr lang="ru-RU" sz="4000" b="1" dirty="0">
                <a:solidFill>
                  <a:srgbClr val="C00000"/>
                </a:solidFill>
                <a:ea typeface="Times New Roman"/>
                <a:cs typeface="Times New Roman"/>
              </a:rPr>
              <a:t/>
            </a:r>
            <a:br>
              <a:rPr lang="ru-RU" sz="4000" b="1" dirty="0">
                <a:solidFill>
                  <a:srgbClr val="C00000"/>
                </a:solidFill>
                <a:ea typeface="Times New Roman"/>
                <a:cs typeface="Times New Roman"/>
              </a:rPr>
            </a:br>
            <a:r>
              <a:rPr lang="ru-RU" sz="4000" b="1" u="sng" dirty="0" smtClean="0">
                <a:solidFill>
                  <a:schemeClr val="accent6">
                    <a:lumMod val="75000"/>
                  </a:schemeClr>
                </a:solidFill>
              </a:rPr>
              <a:t>10 </a:t>
            </a:r>
            <a:r>
              <a:rPr lang="ru-RU" sz="4000" b="1" u="sng" dirty="0">
                <a:solidFill>
                  <a:schemeClr val="accent6">
                    <a:lumMod val="75000"/>
                  </a:schemeClr>
                </a:solidFill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276872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Фон  Бок  24 сентября  1941 г.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внёс последние коррективы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в план операции по захвату Москвы. Командующим какой группы армий он являлся?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5362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768" y="5876245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25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1799" y="908720"/>
            <a:ext cx="8352928" cy="8640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«ЦЕНТР»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5362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42" y="5854525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666243"/>
            <a:ext cx="6893272" cy="496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908720"/>
            <a:ext cx="8496944" cy="86409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«</a:t>
            </a:r>
            <a:r>
              <a:rPr lang="ru-RU" sz="4000" b="1" dirty="0">
                <a:solidFill>
                  <a:srgbClr val="C00000"/>
                </a:solidFill>
                <a:ea typeface="Times New Roman"/>
                <a:cs typeface="Times New Roman"/>
              </a:rPr>
              <a:t>Германские военные силы»</a:t>
            </a:r>
            <a:br>
              <a:rPr lang="ru-RU" sz="4000" b="1" dirty="0">
                <a:solidFill>
                  <a:srgbClr val="C00000"/>
                </a:solidFill>
                <a:ea typeface="Times New Roman"/>
                <a:cs typeface="Times New Roman"/>
              </a:rPr>
            </a:br>
            <a:r>
              <a:rPr lang="ru-RU" sz="4000" b="1" u="sng" dirty="0" smtClean="0">
                <a:solidFill>
                  <a:srgbClr val="C00000"/>
                </a:solidFill>
              </a:rPr>
              <a:t>20 </a:t>
            </a:r>
            <a:r>
              <a:rPr lang="ru-RU" sz="4000" b="1" u="sng" dirty="0">
                <a:solidFill>
                  <a:srgbClr val="C00000"/>
                </a:solidFill>
              </a:rPr>
              <a:t>баллов</a:t>
            </a:r>
          </a:p>
        </p:txBody>
      </p:sp>
      <p:pic>
        <p:nvPicPr>
          <p:cNvPr id="1638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4584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780928"/>
            <a:ext cx="8280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Немецкий генерал-фельдмаршал, командовал войсками, капитулировавшими под Сталинградом.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54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52928" cy="8640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ПАУЛЮС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6386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333" y="585403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5" y="1924050"/>
            <a:ext cx="238125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1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</a:t>
            </a:r>
            <a:r>
              <a:rPr lang="ru-RU" b="1" dirty="0">
                <a:solidFill>
                  <a:srgbClr val="C00000"/>
                </a:solidFill>
                <a:ea typeface="Times New Roman"/>
                <a:cs typeface="Times New Roman"/>
              </a:rPr>
              <a:t>Германские военные силы»</a:t>
            </a:r>
            <a:br>
              <a:rPr lang="ru-RU" b="1" dirty="0">
                <a:solidFill>
                  <a:srgbClr val="C00000"/>
                </a:solidFill>
                <a:ea typeface="Times New Roman"/>
                <a:cs typeface="Times New Roman"/>
              </a:rPr>
            </a:br>
            <a:r>
              <a:rPr lang="ru-RU" b="1" dirty="0" smtClean="0">
                <a:solidFill>
                  <a:srgbClr val="C00000"/>
                </a:solidFill>
              </a:rPr>
              <a:t>30 баллов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204864"/>
            <a:ext cx="86769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Группа  немецко-фашистских армий, главный удар которой был направлен на Ленинград.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741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456" y="585960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99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8106" y="1196752"/>
            <a:ext cx="8452366" cy="8640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«СЕВЕР»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7410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519" y="2132856"/>
            <a:ext cx="45720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7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620688"/>
            <a:ext cx="8352928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Исторические места ВОВ</a:t>
            </a:r>
            <a:b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10 баллов</a:t>
            </a:r>
            <a:endParaRPr lang="ru-RU" sz="4000" b="1" u="sng" dirty="0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276872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Назовите город, возле которого летом 1943 года, произошла знаменитая битва, обеспечившая коренной перелом в ходе войны.</a:t>
            </a:r>
            <a:endParaRPr lang="ru-RU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" name="Управляющая кнопка: справка 1">
            <a:hlinkClick r:id="" action="ppaction://hlinkshowjump?jump=nextslide" highlightClick="1"/>
          </p:cNvPr>
          <p:cNvSpPr/>
          <p:nvPr/>
        </p:nvSpPr>
        <p:spPr>
          <a:xfrm>
            <a:off x="8085047" y="5877272"/>
            <a:ext cx="576064" cy="576000"/>
          </a:xfrm>
          <a:prstGeom prst="actionButtonHelp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56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1072" y="548680"/>
            <a:ext cx="8352928" cy="864096"/>
          </a:xfrm>
        </p:spPr>
        <p:txBody>
          <a:bodyPr>
            <a:noAutofit/>
          </a:bodyPr>
          <a:lstStyle/>
          <a:p>
            <a:r>
              <a:rPr lang="ru-RU" sz="4000" b="1" u="sng" dirty="0" smtClean="0">
                <a:solidFill>
                  <a:srgbClr val="FF9966"/>
                </a:solidFill>
              </a:rPr>
              <a:t/>
            </a:r>
            <a:br>
              <a:rPr lang="ru-RU" sz="4000" b="1" u="sng" dirty="0" smtClean="0">
                <a:solidFill>
                  <a:srgbClr val="FF9966"/>
                </a:solidFill>
              </a:rPr>
            </a:br>
            <a:r>
              <a:rPr lang="ru-RU" sz="4000" b="1" u="sng" dirty="0">
                <a:solidFill>
                  <a:srgbClr val="FF9966"/>
                </a:solidFill>
              </a:rPr>
              <a:t/>
            </a:r>
            <a:br>
              <a:rPr lang="ru-RU" sz="4000" b="1" u="sng" dirty="0">
                <a:solidFill>
                  <a:srgbClr val="FF9966"/>
                </a:solidFill>
              </a:rPr>
            </a:br>
            <a:r>
              <a:rPr lang="ru-RU" sz="4000" b="1" u="sng" dirty="0" smtClean="0">
                <a:solidFill>
                  <a:srgbClr val="FF9966"/>
                </a:solidFill>
              </a:rPr>
              <a:t/>
            </a:r>
            <a:br>
              <a:rPr lang="ru-RU" sz="4000" b="1" u="sng" dirty="0" smtClean="0">
                <a:solidFill>
                  <a:srgbClr val="FF9966"/>
                </a:solidFill>
              </a:rPr>
            </a:br>
            <a:r>
              <a:rPr lang="ru-RU" sz="4000" b="1" u="sng" dirty="0" smtClean="0">
                <a:solidFill>
                  <a:srgbClr val="FF9966"/>
                </a:solidFill>
              </a:rPr>
              <a:t/>
            </a:r>
            <a:br>
              <a:rPr lang="ru-RU" sz="4000" b="1" u="sng" dirty="0" smtClean="0">
                <a:solidFill>
                  <a:srgbClr val="FF9966"/>
                </a:solidFill>
              </a:rPr>
            </a:br>
            <a:r>
              <a:rPr lang="ru-RU" sz="4000" b="1" u="sng" dirty="0">
                <a:solidFill>
                  <a:srgbClr val="FF9966"/>
                </a:solidFill>
              </a:rPr>
              <a:t/>
            </a:r>
            <a:br>
              <a:rPr lang="ru-RU" sz="4000" b="1" u="sng" dirty="0">
                <a:solidFill>
                  <a:srgbClr val="FF9966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>
                <a:solidFill>
                  <a:srgbClr val="C00000"/>
                </a:solidFill>
                <a:ea typeface="Times New Roman"/>
                <a:cs typeface="Times New Roman"/>
              </a:rPr>
              <a:t>Германские военные силы»</a:t>
            </a:r>
            <a:br>
              <a:rPr lang="ru-RU" sz="3600" b="1" dirty="0">
                <a:solidFill>
                  <a:srgbClr val="C00000"/>
                </a:solidFill>
                <a:ea typeface="Times New Roman"/>
                <a:cs typeface="Times New Roman"/>
              </a:rPr>
            </a:br>
            <a:r>
              <a:rPr lang="ru-RU" sz="3600" b="1" u="sng" dirty="0" smtClean="0">
                <a:solidFill>
                  <a:srgbClr val="C00000"/>
                </a:solidFill>
              </a:rPr>
              <a:t>40 баллов</a:t>
            </a:r>
            <a:br>
              <a:rPr lang="ru-RU" sz="3600" b="1" u="sng" dirty="0" smtClean="0">
                <a:solidFill>
                  <a:srgbClr val="C00000"/>
                </a:solidFill>
              </a:rPr>
            </a:br>
            <a:r>
              <a:rPr lang="ru-RU" sz="2800" b="1" u="sng" dirty="0">
                <a:solidFill>
                  <a:srgbClr val="FF9966"/>
                </a:solidFill>
              </a:rPr>
              <a:t/>
            </a:r>
            <a:br>
              <a:rPr lang="ru-RU" sz="2800" b="1" u="sng" dirty="0">
                <a:solidFill>
                  <a:srgbClr val="FF9966"/>
                </a:solidFill>
              </a:rPr>
            </a:br>
            <a:r>
              <a:rPr lang="ru-RU" sz="4000" b="1" i="1" dirty="0" smtClean="0">
                <a:solidFill>
                  <a:srgbClr val="002060"/>
                </a:solidFill>
              </a:rPr>
              <a:t>План действий </a:t>
            </a:r>
            <a:br>
              <a:rPr lang="ru-RU" sz="4000" b="1" i="1" dirty="0" smtClean="0">
                <a:solidFill>
                  <a:srgbClr val="002060"/>
                </a:solidFill>
              </a:rPr>
            </a:br>
            <a:r>
              <a:rPr lang="ru-RU" sz="4000" b="1" i="1" dirty="0" smtClean="0">
                <a:solidFill>
                  <a:srgbClr val="002060"/>
                </a:solidFill>
              </a:rPr>
              <a:t>немецко-фашистского командования на оккупированной территории</a:t>
            </a:r>
            <a:r>
              <a:rPr lang="ru-RU" sz="2800" b="1" dirty="0" smtClean="0">
                <a:solidFill>
                  <a:srgbClr val="FF9966"/>
                </a:solidFill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843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094" y="5872396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37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129614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«ОСТ»  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8434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981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14044"/>
            <a:ext cx="6866939" cy="486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1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2763" y="620688"/>
            <a:ext cx="8352928" cy="86409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«</a:t>
            </a:r>
            <a:r>
              <a:rPr lang="ru-RU" sz="4000" b="1" dirty="0">
                <a:solidFill>
                  <a:srgbClr val="C00000"/>
                </a:solidFill>
                <a:ea typeface="Times New Roman"/>
                <a:cs typeface="Times New Roman"/>
              </a:rPr>
              <a:t>Германские военные силы»</a:t>
            </a:r>
            <a:br>
              <a:rPr lang="ru-RU" sz="4000" b="1" dirty="0">
                <a:solidFill>
                  <a:srgbClr val="C00000"/>
                </a:solidFill>
                <a:ea typeface="Times New Roman"/>
                <a:cs typeface="Times New Roman"/>
              </a:rPr>
            </a:br>
            <a:r>
              <a:rPr lang="ru-RU" sz="4000" b="1" u="sng" dirty="0" smtClean="0">
                <a:solidFill>
                  <a:srgbClr val="C00000"/>
                </a:solidFill>
              </a:rPr>
              <a:t>50 </a:t>
            </a:r>
            <a:r>
              <a:rPr lang="ru-RU" sz="4000" b="1" u="sng" dirty="0">
                <a:solidFill>
                  <a:srgbClr val="C00000"/>
                </a:solidFill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060848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</a:rPr>
              <a:t>Для   </a:t>
            </a:r>
            <a:r>
              <a:rPr lang="ru-RU" sz="2800" b="1" i="1" dirty="0" smtClean="0">
                <a:solidFill>
                  <a:srgbClr val="002060"/>
                </a:solidFill>
              </a:rPr>
              <a:t>осуществления этого плана гитлеровское командование сосредоточило 50 отборных дивизий. Танковые и пехотные части были пополнены более совершенными танками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типа «пантера» и «тигр», а также штурмовыми самоходными орудиями «Фердинанд».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Получили новые самолёты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«Фокке-Вульф-190 А» и «</a:t>
            </a:r>
            <a:r>
              <a:rPr lang="ru-RU" sz="2800" b="1" i="1" dirty="0" err="1" smtClean="0">
                <a:solidFill>
                  <a:srgbClr val="002060"/>
                </a:solidFill>
              </a:rPr>
              <a:t>Хеншель</a:t>
            </a:r>
            <a:r>
              <a:rPr lang="ru-RU" sz="2800" b="1" i="1" dirty="0" smtClean="0">
                <a:solidFill>
                  <a:srgbClr val="002060"/>
                </a:solidFill>
              </a:rPr>
              <a:t> 129».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 Гитлеровцы были твёрдо уверены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в успехе этой операции.</a:t>
            </a:r>
            <a:endParaRPr lang="ru-RU" sz="2800" b="1" dirty="0">
              <a:solidFill>
                <a:srgbClr val="002060"/>
              </a:solidFill>
            </a:endParaRP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9458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449" y="5852719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4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620688"/>
            <a:ext cx="8352928" cy="8640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«ЦИТАДЕЛЬ»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9458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17" y="5867615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1421690"/>
            <a:ext cx="756285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0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52928" cy="86409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Наши союзники во Второй мировой войне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 баллов</a:t>
            </a:r>
            <a:endParaRPr lang="ru-RU" sz="3200" b="1" u="sng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2544" y="2492896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C000"/>
                </a:solidFill>
              </a:rPr>
              <a:t>Как назывались поставки союзниками военной техники. </a:t>
            </a:r>
          </a:p>
          <a:p>
            <a:pPr algn="ctr"/>
            <a:r>
              <a:rPr lang="ru-RU" sz="3200" b="1" i="1" dirty="0" smtClean="0">
                <a:solidFill>
                  <a:srgbClr val="FFC000"/>
                </a:solidFill>
              </a:rPr>
              <a:t>В соответствии с ними Красная Армия получила 427 тыс. грузовиков, </a:t>
            </a:r>
          </a:p>
          <a:p>
            <a:pPr algn="ctr"/>
            <a:r>
              <a:rPr lang="ru-RU" sz="3200" b="1" i="1" dirty="0" smtClean="0">
                <a:solidFill>
                  <a:srgbClr val="FFC000"/>
                </a:solidFill>
              </a:rPr>
              <a:t>22 </a:t>
            </a:r>
            <a:r>
              <a:rPr lang="ru-RU" sz="3200" b="1" i="1" dirty="0" err="1" smtClean="0">
                <a:solidFill>
                  <a:srgbClr val="FFC000"/>
                </a:solidFill>
              </a:rPr>
              <a:t>тыс.самолётов</a:t>
            </a:r>
            <a:r>
              <a:rPr lang="ru-RU" sz="3200" b="1" i="1" dirty="0" smtClean="0">
                <a:solidFill>
                  <a:srgbClr val="FFC000"/>
                </a:solidFill>
              </a:rPr>
              <a:t>, 13 </a:t>
            </a:r>
            <a:r>
              <a:rPr lang="ru-RU" sz="3200" b="1" i="1" dirty="0" err="1" smtClean="0">
                <a:solidFill>
                  <a:srgbClr val="FFC000"/>
                </a:solidFill>
              </a:rPr>
              <a:t>тыс.танков</a:t>
            </a:r>
            <a:r>
              <a:rPr lang="ru-RU" sz="3200" b="1" i="1" dirty="0" smtClean="0">
                <a:solidFill>
                  <a:srgbClr val="FFC000"/>
                </a:solidFill>
              </a:rPr>
              <a:t> </a:t>
            </a:r>
          </a:p>
          <a:p>
            <a:pPr algn="ctr"/>
            <a:r>
              <a:rPr lang="ru-RU" sz="3200" b="1" i="1" dirty="0" smtClean="0">
                <a:solidFill>
                  <a:srgbClr val="FFC000"/>
                </a:solidFill>
              </a:rPr>
              <a:t>и другую технику.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20482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628" y="5824338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8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040560" cy="86409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ЛЕНД - ЛИЗ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20482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8126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87" y="1566862"/>
            <a:ext cx="507682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2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52928" cy="86409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Наши союзники во Второй мировой войне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20 </a:t>
            </a:r>
            <a:r>
              <a:rPr lang="ru-RU" sz="40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988840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C000"/>
                </a:solidFill>
              </a:rPr>
              <a:t>Место проведения совещания «большой тройки» в 1943 г., </a:t>
            </a:r>
          </a:p>
          <a:p>
            <a:pPr algn="ctr"/>
            <a:r>
              <a:rPr lang="ru-RU" sz="4000" b="1" i="1" dirty="0" smtClean="0">
                <a:solidFill>
                  <a:srgbClr val="FFC000"/>
                </a:solidFill>
              </a:rPr>
              <a:t>где лидеры трёх стран начали определять будущее </a:t>
            </a:r>
          </a:p>
          <a:p>
            <a:pPr algn="ctr"/>
            <a:r>
              <a:rPr lang="ru-RU" sz="4000" b="1" i="1" dirty="0" smtClean="0">
                <a:solidFill>
                  <a:srgbClr val="FFC000"/>
                </a:solidFill>
              </a:rPr>
              <a:t>послевоенной Европы.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2150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149" y="5867647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02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620688"/>
            <a:ext cx="8352928" cy="79208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ТЕГЕРАН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58368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87391"/>
            <a:ext cx="6978352" cy="493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9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52928" cy="86409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Наши союзники во Второй мировой войне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200" b="1" u="sng" dirty="0" smtClean="0">
                <a:solidFill>
                  <a:schemeClr val="bg1"/>
                </a:solidFill>
              </a:rPr>
              <a:t>30 </a:t>
            </a:r>
            <a:r>
              <a:rPr lang="ru-RU" sz="3200" b="1" u="sng" dirty="0">
                <a:solidFill>
                  <a:schemeClr val="bg1"/>
                </a:solidFill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916832"/>
            <a:ext cx="76328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 </a:t>
            </a:r>
            <a:r>
              <a:rPr lang="ru-RU" sz="2800" b="1" i="1" dirty="0" smtClean="0">
                <a:solidFill>
                  <a:srgbClr val="FFC000"/>
                </a:solidFill>
              </a:rPr>
              <a:t>Второй фронт в ходе Второй мировой войны был открыт</a:t>
            </a:r>
            <a:endParaRPr lang="ru-RU" sz="2800" b="1" dirty="0">
              <a:solidFill>
                <a:srgbClr val="FFC000"/>
              </a:solidFill>
            </a:endParaRPr>
          </a:p>
          <a:p>
            <a:pPr algn="ctr"/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53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424" y="5892137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88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560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</a:rPr>
              <a:t>В   ИЮНЕ  1944  ГОДА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22530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56849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88740"/>
            <a:ext cx="6923112" cy="576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7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620688"/>
            <a:ext cx="8352928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КУРСК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Управляющая кнопка: домой 2">
            <a:hlinkClick r:id="rId2" action="ppaction://hlinksldjump" highlightClick="1"/>
          </p:cNvPr>
          <p:cNvSpPr/>
          <p:nvPr/>
        </p:nvSpPr>
        <p:spPr>
          <a:xfrm>
            <a:off x="8100392" y="5877272"/>
            <a:ext cx="576064" cy="576000"/>
          </a:xfrm>
          <a:prstGeom prst="actionButtonHom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5" y="1671637"/>
            <a:ext cx="523875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9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52928" cy="86409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Наши союзники во Второй мировой войне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</a:rPr>
              <a:t>40 </a:t>
            </a:r>
            <a:r>
              <a:rPr lang="ru-RU" sz="3200" b="1" dirty="0">
                <a:solidFill>
                  <a:schemeClr val="bg1"/>
                </a:solidFill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151" y="1988840"/>
            <a:ext cx="820891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C000"/>
                </a:solidFill>
              </a:rPr>
              <a:t>Представители  </a:t>
            </a:r>
          </a:p>
          <a:p>
            <a:pPr algn="ctr"/>
            <a:r>
              <a:rPr lang="ru-RU" sz="3600" b="1" i="1" dirty="0" smtClean="0">
                <a:solidFill>
                  <a:srgbClr val="FFC000"/>
                </a:solidFill>
              </a:rPr>
              <a:t>держав-победительниц </a:t>
            </a:r>
          </a:p>
          <a:p>
            <a:pPr algn="ctr"/>
            <a:r>
              <a:rPr lang="ru-RU" sz="3600" b="1" i="1" dirty="0" smtClean="0">
                <a:solidFill>
                  <a:srgbClr val="FFC000"/>
                </a:solidFill>
              </a:rPr>
              <a:t> на Потсдамской конференции</a:t>
            </a:r>
          </a:p>
          <a:p>
            <a:pPr algn="ctr"/>
            <a:r>
              <a:rPr lang="ru-RU" sz="3600" b="1" i="1" dirty="0" smtClean="0">
                <a:solidFill>
                  <a:srgbClr val="FFC000"/>
                </a:solidFill>
              </a:rPr>
              <a:t>17 июля-2 августа 1945 года</a:t>
            </a:r>
            <a:endParaRPr lang="ru-RU" sz="3600" b="1" dirty="0">
              <a:solidFill>
                <a:srgbClr val="FFC000"/>
              </a:solidFill>
            </a:endParaRPr>
          </a:p>
          <a:p>
            <a:pPr algn="ctr"/>
            <a:endParaRPr lang="ru-RU" sz="2800" b="1" dirty="0">
              <a:solidFill>
                <a:srgbClr val="FFC000"/>
              </a:solidFill>
            </a:endParaRPr>
          </a:p>
        </p:txBody>
      </p:sp>
      <p:pic>
        <p:nvPicPr>
          <p:cNvPr id="23554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063" y="5834633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24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СССР       –   И.В.СТАЛИН</a:t>
            </a:r>
          </a:p>
          <a:p>
            <a:r>
              <a:rPr lang="ru-RU" sz="4000" b="1" dirty="0" smtClean="0">
                <a:solidFill>
                  <a:srgbClr val="FFC000"/>
                </a:solidFill>
              </a:rPr>
              <a:t>США       –   Г.ТРУМЭН</a:t>
            </a:r>
          </a:p>
          <a:p>
            <a:r>
              <a:rPr lang="ru-RU" sz="4000" b="1" dirty="0" smtClean="0">
                <a:solidFill>
                  <a:srgbClr val="FFC000"/>
                </a:solidFill>
              </a:rPr>
              <a:t>АНГЛИЯ –   У.ЧЕРЧИЛЛЬ                                     </a:t>
            </a:r>
          </a:p>
          <a:p>
            <a:r>
              <a:rPr lang="ru-RU" sz="4000" b="1" dirty="0">
                <a:solidFill>
                  <a:srgbClr val="FFC000"/>
                </a:solidFill>
              </a:rPr>
              <a:t> </a:t>
            </a:r>
            <a:r>
              <a:rPr lang="ru-RU" sz="4000" b="1" dirty="0" smtClean="0">
                <a:solidFill>
                  <a:srgbClr val="FFC000"/>
                </a:solidFill>
              </a:rPr>
              <a:t>                     (с 28 июля   </a:t>
            </a:r>
            <a:r>
              <a:rPr lang="ru-RU" sz="4000" b="1" dirty="0" err="1" smtClean="0">
                <a:solidFill>
                  <a:srgbClr val="FFC000"/>
                </a:solidFill>
              </a:rPr>
              <a:t>К.Эттли</a:t>
            </a:r>
            <a:r>
              <a:rPr lang="ru-RU" sz="4000" b="1" dirty="0" smtClean="0">
                <a:solidFill>
                  <a:srgbClr val="FFC000"/>
                </a:solidFill>
              </a:rPr>
              <a:t>)</a:t>
            </a:r>
            <a:endParaRPr lang="ru-RU" sz="4000" b="1" dirty="0">
              <a:solidFill>
                <a:srgbClr val="FFC000"/>
              </a:solidFill>
            </a:endParaRPr>
          </a:p>
        </p:txBody>
      </p:sp>
      <p:pic>
        <p:nvPicPr>
          <p:cNvPr id="23554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55240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63" y="2852935"/>
            <a:ext cx="4197072" cy="329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3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52928" cy="86409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Наши союзники во Второй мировой войне</a:t>
            </a: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</a:rPr>
              <a:t>50 </a:t>
            </a:r>
            <a:r>
              <a:rPr lang="ru-RU" sz="3200" b="1" dirty="0">
                <a:solidFill>
                  <a:schemeClr val="bg1"/>
                </a:solidFill>
              </a:rPr>
              <a:t>баллов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916832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/>
              <a:t> </a:t>
            </a:r>
            <a:r>
              <a:rPr lang="ru-RU" sz="3600" b="1" i="1" dirty="0" smtClean="0">
                <a:solidFill>
                  <a:srgbClr val="FFFF00"/>
                </a:solidFill>
              </a:rPr>
              <a:t>В соответствии с планами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</a:rPr>
              <a:t> о послевоенном   устройстве Европы  по какой линии должна была пройти восточная граница Польши.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4578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648" y="5848281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85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256" y="260648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mtClean="0">
                <a:solidFill>
                  <a:srgbClr val="FF9966"/>
                </a:solidFill>
                <a:latin typeface="Times New Roman" pitchFamily="18" charset="0"/>
                <a:cs typeface="Times New Roman" pitchFamily="18" charset="0"/>
              </a:rPr>
              <a:t>ЛИНИЯ  КЕРЗОНА</a:t>
            </a:r>
            <a:endParaRPr lang="ru-RU" sz="4000" b="1" dirty="0">
              <a:solidFill>
                <a:srgbClr val="FF99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537" y="5848234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37" y="985837"/>
            <a:ext cx="58769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9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55976" y="1988840"/>
            <a:ext cx="445168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/>
              <a:t>Поздравляем </a:t>
            </a:r>
            <a:br>
              <a:rPr lang="ru-RU" b="1" i="1" dirty="0" smtClean="0"/>
            </a:br>
            <a:r>
              <a:rPr lang="ru-RU" b="1" i="1" dirty="0" smtClean="0"/>
              <a:t>победителей</a:t>
            </a:r>
            <a:br>
              <a:rPr lang="ru-RU" b="1" i="1" dirty="0" smtClean="0"/>
            </a:br>
            <a:r>
              <a:rPr lang="ru-RU" b="1" i="1" dirty="0" smtClean="0"/>
              <a:t> игры!</a:t>
            </a:r>
            <a:endParaRPr lang="ru-RU" b="1" i="1" dirty="0"/>
          </a:p>
        </p:txBody>
      </p:sp>
      <p:sp>
        <p:nvSpPr>
          <p:cNvPr id="2" name="Управляющая кнопка: в начало 1">
            <a:hlinkClick r:id="rId2" action="ppaction://hlinksldjump" highlightClick="1"/>
          </p:cNvPr>
          <p:cNvSpPr/>
          <p:nvPr/>
        </p:nvSpPr>
        <p:spPr>
          <a:xfrm>
            <a:off x="8100392" y="5859068"/>
            <a:ext cx="576000" cy="576000"/>
          </a:xfrm>
          <a:prstGeom prst="actionButtonBeginning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73"/>
            <a:ext cx="3838074" cy="383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0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0798" y="476672"/>
            <a:ext cx="8337665" cy="782960"/>
          </a:xfrm>
        </p:spPr>
        <p:txBody>
          <a:bodyPr>
            <a:normAutofit/>
          </a:bodyPr>
          <a:lstStyle/>
          <a:p>
            <a:r>
              <a:rPr lang="ru-RU" sz="3600" b="1" dirty="0"/>
              <a:t>Использованные </a:t>
            </a:r>
            <a:r>
              <a:rPr lang="ru-RU" sz="3600" b="1" dirty="0" smtClean="0"/>
              <a:t>изображения: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997839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u="sng" dirty="0">
                <a:hlinkClick r:id="rId2"/>
              </a:rPr>
              <a:t>http://www.by-time.ru/events/d…</a:t>
            </a:r>
            <a:endParaRPr lang="ru-RU" dirty="0"/>
          </a:p>
          <a:p>
            <a:r>
              <a:rPr lang="ru-RU" u="sng" dirty="0">
                <a:hlinkClick r:id="rId3"/>
              </a:rPr>
              <a:t>http://boday.at.ua/news/oboron…</a:t>
            </a:r>
            <a:endParaRPr lang="ru-RU" dirty="0"/>
          </a:p>
          <a:p>
            <a:r>
              <a:rPr lang="ru-RU" u="sng" dirty="0">
                <a:hlinkClick r:id="rId4"/>
              </a:rPr>
              <a:t>http://www.kut.ru/modules/sect…</a:t>
            </a:r>
            <a:endParaRPr lang="ru-RU" dirty="0"/>
          </a:p>
          <a:p>
            <a:r>
              <a:rPr lang="ru-RU" u="sng" dirty="0">
                <a:hlinkClick r:id="rId5"/>
              </a:rPr>
              <a:t>http://900igr.net/kartinki/ist…</a:t>
            </a:r>
            <a:endParaRPr lang="ru-RU" dirty="0"/>
          </a:p>
          <a:p>
            <a:r>
              <a:rPr lang="ru-RU" u="sng" dirty="0">
                <a:hlinkClick r:id="rId6"/>
              </a:rPr>
              <a:t>http://fotki.yandex.ru/users/a…</a:t>
            </a:r>
            <a:endParaRPr lang="ru-RU" dirty="0"/>
          </a:p>
          <a:p>
            <a:r>
              <a:rPr lang="ru-RU" u="sng" dirty="0">
                <a:hlinkClick r:id="rId7"/>
              </a:rPr>
              <a:t>http://www.vovfoto.ru/photo/vt…</a:t>
            </a:r>
            <a:endParaRPr lang="ru-RU" dirty="0"/>
          </a:p>
          <a:p>
            <a:r>
              <a:rPr lang="ru-RU" u="sng" dirty="0">
                <a:hlinkClick r:id="rId8"/>
              </a:rPr>
              <a:t>http://citatyi.ru/90cc76c8538a…</a:t>
            </a:r>
            <a:endParaRPr lang="ru-RU" dirty="0"/>
          </a:p>
          <a:p>
            <a:r>
              <a:rPr lang="ru-RU" u="sng" dirty="0">
                <a:hlinkClick r:id="rId9"/>
              </a:rPr>
              <a:t>http://bssr-online.net/?p=513</a:t>
            </a:r>
            <a:endParaRPr lang="ru-RU" dirty="0"/>
          </a:p>
          <a:p>
            <a:r>
              <a:rPr lang="ru-RU" u="sng" dirty="0">
                <a:hlinkClick r:id="rId10"/>
              </a:rPr>
              <a:t>http://www.dd14.zouo.ru/vm/201…</a:t>
            </a:r>
            <a:endParaRPr lang="ru-RU" dirty="0"/>
          </a:p>
          <a:p>
            <a:r>
              <a:rPr lang="ru-RU" u="sng" dirty="0">
                <a:hlinkClick r:id="rId11"/>
              </a:rPr>
              <a:t>http://www.ural.ru/news/cultur</a:t>
            </a:r>
            <a:r>
              <a:rPr lang="ru-RU" u="sng" dirty="0" smtClean="0">
                <a:hlinkClick r:id="rId11"/>
              </a:rPr>
              <a:t>…</a:t>
            </a:r>
            <a:endParaRPr lang="ru-RU" u="sng" dirty="0" smtClean="0"/>
          </a:p>
          <a:p>
            <a:r>
              <a:rPr lang="en-US" dirty="0">
                <a:hlinkClick r:id="rId12"/>
              </a:rPr>
              <a:t>http://dayoflife.ru/</a:t>
            </a:r>
            <a:r>
              <a:rPr lang="en-US" dirty="0" err="1">
                <a:hlinkClick r:id="rId12"/>
              </a:rPr>
              <a:t>sed</a:t>
            </a:r>
            <a:r>
              <a:rPr lang="en-US" dirty="0">
                <a:hlinkClick r:id="rId12"/>
              </a:rPr>
              <a:t>/?</a:t>
            </a:r>
            <a:r>
              <a:rPr lang="en-US" dirty="0" err="1">
                <a:hlinkClick r:id="rId12"/>
              </a:rPr>
              <a:t>contr</a:t>
            </a:r>
            <a:r>
              <a:rPr lang="en-US" dirty="0" smtClean="0">
                <a:hlinkClick r:id="rId12"/>
              </a:rPr>
              <a:t>…</a:t>
            </a:r>
            <a:endParaRPr lang="ru-RU" dirty="0" smtClean="0"/>
          </a:p>
          <a:p>
            <a:r>
              <a:rPr lang="en-US" dirty="0">
                <a:hlinkClick r:id="rId13"/>
              </a:rPr>
              <a:t>http://olivie.com.ua/</a:t>
            </a:r>
            <a:r>
              <a:rPr lang="en-US" dirty="0" err="1">
                <a:hlinkClick r:id="rId13"/>
              </a:rPr>
              <a:t>ru</a:t>
            </a:r>
            <a:r>
              <a:rPr lang="en-US" dirty="0">
                <a:hlinkClick r:id="rId13"/>
              </a:rPr>
              <a:t>/</a:t>
            </a:r>
            <a:r>
              <a:rPr lang="en-US" dirty="0" err="1">
                <a:hlinkClick r:id="rId13"/>
              </a:rPr>
              <a:t>articl</a:t>
            </a:r>
            <a:r>
              <a:rPr lang="en-US" dirty="0">
                <a:hlinkClick r:id="rId13"/>
              </a:rPr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3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10798" y="404664"/>
            <a:ext cx="8337665" cy="936104"/>
          </a:xfrm>
        </p:spPr>
        <p:txBody>
          <a:bodyPr>
            <a:normAutofit/>
          </a:bodyPr>
          <a:lstStyle/>
          <a:p>
            <a:r>
              <a:rPr lang="ru-RU" sz="3600" b="1" dirty="0"/>
              <a:t>Использованные </a:t>
            </a:r>
            <a:r>
              <a:rPr lang="ru-RU" sz="3600" b="1" dirty="0" smtClean="0"/>
              <a:t>изображения:</a:t>
            </a:r>
            <a:endParaRPr lang="ru-RU" sz="3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116684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u="sng" dirty="0">
                <a:hlinkClick r:id="rId2"/>
              </a:rPr>
              <a:t>http://wberdnikov.ya.ru/replie…</a:t>
            </a:r>
            <a:endParaRPr lang="ru-RU" dirty="0"/>
          </a:p>
          <a:p>
            <a:r>
              <a:rPr lang="ru-RU" u="sng" dirty="0">
                <a:hlinkClick r:id="rId3"/>
              </a:rPr>
              <a:t>http://nik191-1.ucoz.ru/publ/n…</a:t>
            </a:r>
            <a:endParaRPr lang="ru-RU" dirty="0"/>
          </a:p>
          <a:p>
            <a:r>
              <a:rPr lang="ru-RU" u="sng" dirty="0">
                <a:hlinkClick r:id="rId4"/>
              </a:rPr>
              <a:t>http://www.miradox.ru/tv/relso…</a:t>
            </a:r>
            <a:endParaRPr lang="ru-RU" dirty="0"/>
          </a:p>
          <a:p>
            <a:r>
              <a:rPr lang="ru-RU" u="sng" dirty="0">
                <a:hlinkClick r:id="rId5"/>
              </a:rPr>
              <a:t>http://moscow-in-wow2.pobeda.v…</a:t>
            </a:r>
            <a:endParaRPr lang="ru-RU" dirty="0"/>
          </a:p>
          <a:p>
            <a:r>
              <a:rPr lang="ru-RU" u="sng" dirty="0">
                <a:hlinkClick r:id="rId6"/>
              </a:rPr>
              <a:t>http://www.istpravda.ru/digest…</a:t>
            </a:r>
            <a:endParaRPr lang="ru-RU" dirty="0"/>
          </a:p>
          <a:p>
            <a:r>
              <a:rPr lang="ru-RU" u="sng" dirty="0">
                <a:hlinkClick r:id="rId7"/>
              </a:rPr>
              <a:t>http://www.uchportal.ru/load/5…</a:t>
            </a:r>
            <a:endParaRPr lang="ru-RU" dirty="0"/>
          </a:p>
          <a:p>
            <a:r>
              <a:rPr lang="ru-RU" u="sng" dirty="0">
                <a:hlinkClick r:id="rId8"/>
              </a:rPr>
              <a:t>http://young.rzd.ru/blog/publi…</a:t>
            </a:r>
            <a:endParaRPr lang="ru-RU" dirty="0"/>
          </a:p>
          <a:p>
            <a:r>
              <a:rPr lang="ru-RU" u="sng" dirty="0">
                <a:hlinkClick r:id="rId9"/>
              </a:rPr>
              <a:t>http://fisechko.ru/100vel/polk…</a:t>
            </a:r>
            <a:endParaRPr lang="ru-RU" dirty="0"/>
          </a:p>
          <a:p>
            <a:r>
              <a:rPr lang="ru-RU" u="sng" dirty="0">
                <a:hlinkClick r:id="rId10"/>
              </a:rPr>
              <a:t>http://www.modernlib.ru/books/…</a:t>
            </a:r>
            <a:endParaRPr lang="ru-RU" dirty="0"/>
          </a:p>
          <a:p>
            <a:r>
              <a:rPr lang="ru-RU" u="sng" dirty="0">
                <a:hlinkClick r:id="rId11"/>
              </a:rPr>
              <a:t>http://actualhistory.ru/genpla…</a:t>
            </a:r>
            <a:endParaRPr lang="ru-RU" dirty="0"/>
          </a:p>
          <a:p>
            <a:r>
              <a:rPr lang="ru-RU" u="sng" dirty="0">
                <a:hlinkClick r:id="rId12"/>
              </a:rPr>
              <a:t>http://ww2history.ru/4071-kurs…</a:t>
            </a:r>
            <a:endParaRPr lang="ru-RU" dirty="0"/>
          </a:p>
          <a:p>
            <a:r>
              <a:rPr lang="ru-RU" u="sng" dirty="0">
                <a:hlinkClick r:id="rId13"/>
              </a:rPr>
              <a:t>http://uznaika.com/2011/05/pag…</a:t>
            </a:r>
            <a:endParaRPr lang="ru-RU" dirty="0"/>
          </a:p>
          <a:p>
            <a:r>
              <a:rPr lang="ru-RU" u="sng" dirty="0">
                <a:hlinkClick r:id="rId14"/>
              </a:rPr>
              <a:t>http://www.sovsekretno.ru/maga…</a:t>
            </a:r>
            <a:endParaRPr lang="ru-RU" dirty="0"/>
          </a:p>
          <a:p>
            <a:r>
              <a:rPr lang="ru-RU" u="sng" dirty="0">
                <a:hlinkClick r:id="rId15"/>
              </a:rPr>
              <a:t>http://desktopwallpapers.org.u…</a:t>
            </a:r>
            <a:endParaRPr lang="ru-RU" dirty="0"/>
          </a:p>
          <a:p>
            <a:r>
              <a:rPr lang="ru-RU" u="sng" dirty="0">
                <a:hlinkClick r:id="rId16"/>
              </a:rPr>
              <a:t>http://pozdravish.ru/?p=6408</a:t>
            </a:r>
            <a:endParaRPr lang="ru-RU" dirty="0"/>
          </a:p>
          <a:p>
            <a:r>
              <a:rPr lang="ru-RU" u="sng" dirty="0">
                <a:hlinkClick r:id="rId17"/>
              </a:rPr>
              <a:t>http://lnora.net/forum/index.p…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58773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b="1" dirty="0"/>
              <a:t>Использованные </a:t>
            </a:r>
            <a:r>
              <a:rPr lang="ru-RU" sz="3600" b="1" dirty="0" smtClean="0"/>
              <a:t>изображения: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3317" y="973593"/>
            <a:ext cx="83529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hlinkClick r:id="rId3"/>
              </a:rPr>
              <a:t>http</a:t>
            </a:r>
            <a:r>
              <a:rPr lang="en-US" b="1" dirty="0">
                <a:hlinkClick r:id="rId3"/>
              </a:rPr>
              <a:t>://</a:t>
            </a:r>
            <a:r>
              <a:rPr lang="en-US" b="1" dirty="0" smtClean="0">
                <a:hlinkClick r:id="rId3"/>
              </a:rPr>
              <a:t>s003.radikal.ru/i201/1002/5c/8373edd47658t.jpg</a:t>
            </a:r>
            <a:r>
              <a:rPr lang="ru-RU" b="1" dirty="0" smtClean="0">
                <a:hlinkClick r:id="rId3"/>
              </a:rPr>
              <a:t> </a:t>
            </a:r>
            <a:r>
              <a:rPr lang="ru-RU" b="1" dirty="0"/>
              <a:t>- </a:t>
            </a:r>
            <a:r>
              <a:rPr lang="ru-RU" b="1" dirty="0" smtClean="0"/>
              <a:t>памятник </a:t>
            </a:r>
            <a:r>
              <a:rPr lang="ru-RU" b="1" dirty="0"/>
              <a:t>Минину и </a:t>
            </a:r>
            <a:r>
              <a:rPr lang="ru-RU" b="1" dirty="0" smtClean="0"/>
              <a:t>Пожарскому. Слайд 18.</a:t>
            </a:r>
          </a:p>
          <a:p>
            <a:pPr algn="ctr"/>
            <a:r>
              <a:rPr lang="en-US" b="1" dirty="0">
                <a:hlinkClick r:id="rId4"/>
              </a:rPr>
              <a:t>http://</a:t>
            </a:r>
            <a:r>
              <a:rPr lang="en-US" b="1" dirty="0" smtClean="0">
                <a:hlinkClick r:id="rId4"/>
              </a:rPr>
              <a:t>900igr.net/datai/istorija/Vojna-Pugachjova/0016-017-Kazachestvo-etnicheskaja-sotsialnaja-i-istoricheskaja-obschnost-gruppa.jpg</a:t>
            </a:r>
            <a:r>
              <a:rPr lang="ru-RU" b="1" dirty="0" smtClean="0"/>
              <a:t> - восстание под предводительством Емельяна Пугачёва. Слайд 19.</a:t>
            </a:r>
            <a:endParaRPr lang="ru-RU" b="1" dirty="0"/>
          </a:p>
          <a:p>
            <a:pPr algn="ctr"/>
            <a:r>
              <a:rPr lang="en-US" b="1" dirty="0" smtClean="0">
                <a:hlinkClick r:id="rId3"/>
              </a:rPr>
              <a:t>http</a:t>
            </a:r>
            <a:r>
              <a:rPr lang="en-US" b="1" dirty="0">
                <a:hlinkClick r:id="rId3"/>
              </a:rPr>
              <a:t>://</a:t>
            </a:r>
            <a:r>
              <a:rPr lang="en-US" b="1" dirty="0" smtClean="0">
                <a:hlinkClick r:id="rId3"/>
              </a:rPr>
              <a:t>www.rulex.ru/rpg/WebPict/fullpic/0043-002.jpg</a:t>
            </a:r>
            <a:r>
              <a:rPr lang="ru-RU" b="1" dirty="0" smtClean="0">
                <a:hlinkClick r:id="rId3"/>
              </a:rPr>
              <a:t> </a:t>
            </a:r>
            <a:r>
              <a:rPr lang="ru-RU" b="1" dirty="0" smtClean="0"/>
              <a:t>- Емельян Пугачёв.                                     Слайд 20.</a:t>
            </a:r>
          </a:p>
          <a:p>
            <a:pPr algn="ctr"/>
            <a:r>
              <a:rPr lang="en-US" b="1" dirty="0">
                <a:hlinkClick r:id="rId5"/>
              </a:rPr>
              <a:t>http://</a:t>
            </a:r>
            <a:r>
              <a:rPr lang="en-US" b="1" dirty="0" smtClean="0">
                <a:hlinkClick r:id="rId5"/>
              </a:rPr>
              <a:t>900igr.net/datai/literatura/Posle-bala/0006-008-Posle-bala.jpg</a:t>
            </a:r>
            <a:r>
              <a:rPr lang="ru-RU" b="1" dirty="0" smtClean="0"/>
              <a:t> - иллюстрация к рассказу Л. Н. Толстого «После бала». Слайд 21. </a:t>
            </a:r>
            <a:endParaRPr lang="ru-RU" b="1" dirty="0"/>
          </a:p>
          <a:p>
            <a:pPr algn="ctr"/>
            <a:r>
              <a:rPr lang="en-US" b="1" dirty="0" smtClean="0">
                <a:hlinkClick r:id="rId6"/>
              </a:rPr>
              <a:t>http</a:t>
            </a:r>
            <a:r>
              <a:rPr lang="en-US" b="1" dirty="0">
                <a:hlinkClick r:id="rId6"/>
              </a:rPr>
              <a:t>://upload.wikimedia.org/wikipedia/commons/1/1a/Tsar_Nicholas_I_-</a:t>
            </a:r>
            <a:r>
              <a:rPr lang="en-US" b="1" dirty="0" smtClean="0">
                <a:hlinkClick r:id="rId6"/>
              </a:rPr>
              <a:t>3.jpg</a:t>
            </a:r>
            <a:r>
              <a:rPr lang="ru-RU" b="1" dirty="0"/>
              <a:t> - Николай </a:t>
            </a:r>
            <a:r>
              <a:rPr lang="en-US" b="1" dirty="0"/>
              <a:t>I </a:t>
            </a:r>
            <a:r>
              <a:rPr lang="ru-RU" b="1" dirty="0" smtClean="0"/>
              <a:t>. Слайд 22. </a:t>
            </a:r>
          </a:p>
          <a:p>
            <a:pPr algn="ctr"/>
            <a:r>
              <a:rPr lang="en-US" b="1" dirty="0">
                <a:hlinkClick r:id="rId7"/>
              </a:rPr>
              <a:t>http://</a:t>
            </a:r>
            <a:r>
              <a:rPr lang="en-US" b="1" dirty="0" smtClean="0">
                <a:hlinkClick r:id="rId7"/>
              </a:rPr>
              <a:t>vip.karelia.pro/files/russia_3_179.gif</a:t>
            </a:r>
            <a:r>
              <a:rPr lang="ru-RU" b="1" dirty="0" smtClean="0"/>
              <a:t> - герб России. Слайд 23.</a:t>
            </a:r>
          </a:p>
          <a:p>
            <a:pPr algn="ctr"/>
            <a:r>
              <a:rPr lang="en-US" b="1" dirty="0">
                <a:hlinkClick r:id="rId8"/>
              </a:rPr>
              <a:t>http://</a:t>
            </a:r>
            <a:r>
              <a:rPr lang="en-US" b="1" dirty="0" smtClean="0">
                <a:hlinkClick r:id="rId8"/>
              </a:rPr>
              <a:t>lib.rus.ec/i/20/162420/ris34.png</a:t>
            </a:r>
            <a:r>
              <a:rPr lang="ru-RU" b="1" dirty="0" smtClean="0"/>
              <a:t> - герб Москвы. Слайд 24.  </a:t>
            </a:r>
          </a:p>
          <a:p>
            <a:pPr algn="ctr"/>
            <a:r>
              <a:rPr lang="en-US" b="1" dirty="0">
                <a:hlinkClick r:id="rId9"/>
              </a:rPr>
              <a:t>http://</a:t>
            </a:r>
            <a:r>
              <a:rPr lang="en-US" b="1" dirty="0" smtClean="0">
                <a:hlinkClick r:id="rId9"/>
              </a:rPr>
              <a:t>img11.nnm.ru/e/c/9/2/d/a55b22526c7c859e92ab942f815.jpg</a:t>
            </a:r>
            <a:r>
              <a:rPr lang="ru-RU" b="1" dirty="0" smtClean="0"/>
              <a:t> - Александр Невский со щитом. Слайд 25.</a:t>
            </a:r>
          </a:p>
          <a:p>
            <a:pPr algn="ctr"/>
            <a:r>
              <a:rPr lang="ru-RU" b="1" dirty="0">
                <a:hlinkClick r:id="rId10"/>
              </a:rPr>
              <a:t>http://</a:t>
            </a:r>
            <a:r>
              <a:rPr lang="ru-RU" b="1" dirty="0" smtClean="0">
                <a:hlinkClick r:id="rId10"/>
              </a:rPr>
              <a:t>gorod.tomsk.ru/posts-files/60/711/i/geruly.jpg</a:t>
            </a:r>
            <a:r>
              <a:rPr lang="ru-RU" b="1" dirty="0" smtClean="0"/>
              <a:t> - </a:t>
            </a:r>
            <a:r>
              <a:rPr lang="ru-RU" b="1" dirty="0"/>
              <a:t>богатырь со щитом.                   Слайд 26.</a:t>
            </a:r>
          </a:p>
          <a:p>
            <a:pPr algn="ctr"/>
            <a:r>
              <a:rPr lang="ru-RU" b="1" dirty="0">
                <a:hlinkClick r:id="rId11"/>
              </a:rPr>
              <a:t>http://borovik.ucoz.ru/_</a:t>
            </a:r>
            <a:r>
              <a:rPr lang="ru-RU" b="1" dirty="0" smtClean="0">
                <a:hlinkClick r:id="rId11"/>
              </a:rPr>
              <a:t>fr/0/8349800.png</a:t>
            </a:r>
            <a:r>
              <a:rPr lang="ru-RU" b="1" dirty="0" smtClean="0"/>
              <a:t> – </a:t>
            </a:r>
            <a:r>
              <a:rPr lang="ru-RU" b="1" dirty="0"/>
              <a:t>скрипичный ключ, ноты. </a:t>
            </a:r>
            <a:r>
              <a:rPr lang="ru-RU" b="1" dirty="0" smtClean="0"/>
              <a:t>                                      Слайд </a:t>
            </a:r>
            <a:r>
              <a:rPr lang="ru-RU" b="1" dirty="0"/>
              <a:t>27. </a:t>
            </a:r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55535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2639" y="477101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b="1" dirty="0"/>
              <a:t>Использованные </a:t>
            </a:r>
            <a:r>
              <a:rPr lang="ru-RU" sz="3600" b="1" dirty="0" smtClean="0"/>
              <a:t>изображения: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196752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hlinkClick r:id="rId2"/>
              </a:rPr>
              <a:t>http</a:t>
            </a:r>
            <a:r>
              <a:rPr lang="en-US" b="1" dirty="0">
                <a:hlinkClick r:id="rId2"/>
              </a:rPr>
              <a:t>://</a:t>
            </a:r>
            <a:r>
              <a:rPr lang="en-US" b="1" dirty="0" smtClean="0">
                <a:hlinkClick r:id="rId2"/>
              </a:rPr>
              <a:t>www.delo.si/assets/media/picture/20100916/dokumentacija2.jpg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                                звучит гимн РФ. Слайд 28.</a:t>
            </a:r>
          </a:p>
          <a:p>
            <a:pPr algn="ctr"/>
            <a:r>
              <a:rPr lang="en-US" b="1" dirty="0">
                <a:hlinkClick r:id="rId3"/>
              </a:rPr>
              <a:t>http://</a:t>
            </a:r>
            <a:r>
              <a:rPr lang="en-US" b="1" dirty="0" smtClean="0">
                <a:hlinkClick r:id="rId3"/>
              </a:rPr>
              <a:t>img1.liveinternet.ru/images/attach/c/0/51/878/51878346_gerb_Rossii.jpg</a:t>
            </a:r>
            <a:r>
              <a:rPr lang="ru-RU" b="1" dirty="0" smtClean="0"/>
              <a:t> -Государственные символы РФ. Слайд 29.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forum.top.rbc.ru/uploads/profile/photo-568990.gif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флаг РФ. Слайд 30.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desktopwallpapers.org.ua/pic/201204/1280x768/desktopwallpapers.org.ua-15591.jpg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Кремль. Слайд 31. </a:t>
            </a:r>
            <a:endParaRPr lang="ru-RU" b="1" dirty="0" smtClean="0">
              <a:hlinkClick r:id="rId2"/>
            </a:endParaRPr>
          </a:p>
          <a:p>
            <a:pPr algn="ctr"/>
            <a:r>
              <a:rPr lang="en-US" b="1" dirty="0">
                <a:hlinkClick r:id="rId2"/>
              </a:rPr>
              <a:t>http://mogu.uglich.ru/wp-content/uploads/2010/08/%</a:t>
            </a:r>
            <a:r>
              <a:rPr lang="en-US" b="1" dirty="0" smtClean="0">
                <a:hlinkClick r:id="rId2"/>
              </a:rPr>
              <a:t>D0%9A%D0%BE%D0%BF%D0%B8%D1%8F-Graphic1.jpg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– флаг РФ. Слайд 32.</a:t>
            </a:r>
          </a:p>
          <a:p>
            <a:pPr algn="ctr"/>
            <a:r>
              <a:rPr lang="en-US" b="1" dirty="0">
                <a:hlinkClick r:id="rId4"/>
              </a:rPr>
              <a:t>http://</a:t>
            </a:r>
            <a:r>
              <a:rPr lang="en-US" b="1" dirty="0" smtClean="0">
                <a:hlinkClick r:id="rId4"/>
              </a:rPr>
              <a:t>www.zhanna.sixschool.edusite.ru/images/29.gif</a:t>
            </a:r>
            <a:r>
              <a:rPr lang="ru-RU" b="1" dirty="0" smtClean="0"/>
              <a:t> - перо, чернильница, бумага. Слайды 33, 35, 37, 39, 41.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s43.radikal.ru/i102/1109/40/b648bb899e84.jpg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/>
              <a:t>- </a:t>
            </a:r>
            <a:r>
              <a:rPr lang="ru-RU" b="1" dirty="0" err="1" smtClean="0"/>
              <a:t>Н.С.Самокиш</a:t>
            </a:r>
            <a:r>
              <a:rPr lang="ru-RU" b="1" dirty="0" smtClean="0"/>
              <a:t> «Бородино». Слайд </a:t>
            </a:r>
            <a:r>
              <a:rPr lang="ru-RU" b="1" dirty="0"/>
              <a:t>34</a:t>
            </a:r>
            <a:r>
              <a:rPr lang="ru-RU" b="1" dirty="0" smtClean="0"/>
              <a:t>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www.varvar.ru/arhiv/slovo/images/poltava-battle.jpg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/>
              <a:t>- </a:t>
            </a:r>
            <a:r>
              <a:rPr lang="ru-RU" b="1" dirty="0" smtClean="0"/>
              <a:t>Полтавская                          баталия.  </a:t>
            </a:r>
            <a:r>
              <a:rPr lang="ru-RU" b="1" dirty="0"/>
              <a:t>Гравюра Н. </a:t>
            </a:r>
            <a:r>
              <a:rPr lang="ru-RU" b="1" dirty="0" err="1" smtClean="0"/>
              <a:t>Ларнессена</a:t>
            </a:r>
            <a:r>
              <a:rPr lang="ru-RU" b="1" dirty="0" smtClean="0"/>
              <a:t>. </a:t>
            </a:r>
            <a:r>
              <a:rPr lang="ru-RU" b="1" dirty="0"/>
              <a:t>Слайд 36</a:t>
            </a:r>
            <a:r>
              <a:rPr lang="ru-RU" b="1" dirty="0" smtClean="0"/>
              <a:t>.</a:t>
            </a:r>
          </a:p>
          <a:p>
            <a:pPr algn="ctr"/>
            <a:r>
              <a:rPr lang="ru-RU" b="1" dirty="0">
                <a:hlinkClick r:id="rId2"/>
              </a:rPr>
              <a:t>http://novshestvoxx1.narod.ru/igor_vsev.jpg </a:t>
            </a:r>
            <a:r>
              <a:rPr lang="ru-RU" b="1" dirty="0"/>
              <a:t>- И. Голиков. Выступление                                 Игоря и Всеволода. Слайд 38.</a:t>
            </a:r>
            <a:endParaRPr lang="ru-RU" b="1" dirty="0">
              <a:hlinkClick r:id="rId2"/>
            </a:endParaRPr>
          </a:p>
          <a:p>
            <a:pPr algn="ctr"/>
            <a:endParaRPr lang="ru-RU" b="1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18958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rmAutofit/>
          </a:bodyPr>
          <a:lstStyle/>
          <a:p>
            <a:r>
              <a:rPr lang="ru-RU" sz="3600" b="1" dirty="0"/>
              <a:t>Использованные </a:t>
            </a:r>
            <a:r>
              <a:rPr lang="ru-RU" sz="3600" b="1" dirty="0" smtClean="0"/>
              <a:t>изображения: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340768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hlinkClick r:id="rId2"/>
              </a:rPr>
              <a:t>http</a:t>
            </a:r>
            <a:r>
              <a:rPr lang="en-US" b="1" dirty="0">
                <a:hlinkClick r:id="rId2"/>
              </a:rPr>
              <a:t>://</a:t>
            </a:r>
            <a:r>
              <a:rPr lang="en-US" b="1" dirty="0" smtClean="0">
                <a:hlinkClick r:id="rId2"/>
              </a:rPr>
              <a:t>aminpro.narod.ru/dopoln/kartinki/strana/strana_0044_01.JPG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портрет </a:t>
            </a:r>
            <a:r>
              <a:rPr lang="ru-RU" b="1" dirty="0"/>
              <a:t>императрицы Елизаветы </a:t>
            </a:r>
            <a:r>
              <a:rPr lang="ru-RU" b="1" dirty="0" smtClean="0"/>
              <a:t>Петровны. Слайд </a:t>
            </a:r>
            <a:r>
              <a:rPr lang="ru-RU" b="1" dirty="0"/>
              <a:t>40</a:t>
            </a:r>
            <a:r>
              <a:rPr lang="ru-RU" b="1" dirty="0" smtClean="0"/>
              <a:t>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upload.wikimedia.org/wikipedia/commons/2/2e/Kolman_decembrists.jpg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Восстание декабристов. Слайд 42. 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sfw.org.ua/uploads/posts/2010-06/1277682048_214-image001.jpg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Коломенская верста. Слайд 44.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stat11.privet.ru/lr/0818819102093074cae2398c76ce79af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– Казанская сирота. Слайд 46.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www.wired.com/images_blogs/dangerroom/2010/06/FTQ2.jpg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вопросительный знак. Слайды 43, 45, 47, 49, 51.</a:t>
            </a:r>
          </a:p>
          <a:p>
            <a:pPr algn="ctr"/>
            <a:r>
              <a:rPr lang="en-US" b="1" dirty="0">
                <a:hlinkClick r:id="rId3"/>
              </a:rPr>
              <a:t>http://</a:t>
            </a:r>
            <a:r>
              <a:rPr lang="en-US" b="1" dirty="0" smtClean="0">
                <a:hlinkClick r:id="rId3"/>
              </a:rPr>
              <a:t>gorod.tomsk.ru/uploads/28460/1237951351/8f8f127b667d.jpg</a:t>
            </a:r>
            <a:r>
              <a:rPr lang="ru-RU" b="1" dirty="0" smtClean="0"/>
              <a:t> - Вот тебе, бабушка, и Юрьев день. Слайд 48.</a:t>
            </a:r>
          </a:p>
          <a:p>
            <a:pPr algn="ctr"/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www.stihi.ru/pics/2012/01/18/7584.jpg</a:t>
            </a: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- Шемякин суд. Слайд 50.</a:t>
            </a:r>
          </a:p>
          <a:p>
            <a:pPr algn="ctr"/>
            <a:r>
              <a:rPr lang="en-US" b="1" dirty="0">
                <a:hlinkClick r:id="rId4"/>
              </a:rPr>
              <a:t>http://</a:t>
            </a:r>
            <a:r>
              <a:rPr lang="en-US" b="1" dirty="0" smtClean="0">
                <a:hlinkClick r:id="rId4"/>
              </a:rPr>
              <a:t>virtualrm.spb.ru/files/images/jpg_25.preview.jpg</a:t>
            </a:r>
            <a:r>
              <a:rPr lang="ru-RU" b="1" dirty="0" smtClean="0"/>
              <a:t> - </a:t>
            </a:r>
            <a:r>
              <a:rPr lang="ru-RU" b="1" dirty="0" err="1" smtClean="0"/>
              <a:t>Аника</a:t>
            </a:r>
            <a:r>
              <a:rPr lang="ru-RU" b="1" dirty="0" smtClean="0"/>
              <a:t>-воин. Слайд 52.</a:t>
            </a:r>
            <a:endParaRPr lang="ru-RU" b="1" dirty="0" smtClean="0">
              <a:hlinkClick r:id="rId2"/>
            </a:endParaRPr>
          </a:p>
          <a:p>
            <a:pPr algn="ctr"/>
            <a:r>
              <a:rPr lang="en-US" b="1" dirty="0" smtClean="0">
                <a:hlinkClick r:id="rId2"/>
              </a:rPr>
              <a:t>http</a:t>
            </a:r>
            <a:r>
              <a:rPr lang="en-US" b="1" dirty="0">
                <a:hlinkClick r:id="rId2"/>
              </a:rPr>
              <a:t>://</a:t>
            </a:r>
            <a:r>
              <a:rPr lang="en-US" b="1" dirty="0" smtClean="0">
                <a:hlinkClick r:id="rId2"/>
              </a:rPr>
              <a:t>www.eyupensar.com/communities/8/004/009/735/378/images/4558457693.jpg</a:t>
            </a:r>
            <a:r>
              <a:rPr lang="ru-RU" b="1" dirty="0" smtClean="0"/>
              <a:t> - свиток, свеча. Слайд 53.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5893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0191" y="548680"/>
            <a:ext cx="8352928" cy="121500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Исторические места ВОВ</a:t>
            </a:r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3600" b="1" u="sng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600" b="1" u="sng" dirty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  <a:endParaRPr lang="ru-RU" sz="3600" b="1" u="sng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6061" y="2780928"/>
            <a:ext cx="806489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Назовите знаменитую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крепость – герой.</a:t>
            </a:r>
            <a:endParaRPr lang="ru-RU" sz="4400" b="1" dirty="0">
              <a:solidFill>
                <a:srgbClr val="C00000"/>
              </a:solidFill>
            </a:endParaRPr>
          </a:p>
          <a:p>
            <a:pPr algn="ctr"/>
            <a:endParaRPr lang="ru-RU" sz="2800" b="1" dirty="0">
              <a:latin typeface="Comic Sans MS" pitchFamily="66" charset="0"/>
            </a:endParaRPr>
          </a:p>
        </p:txBody>
      </p:sp>
      <p:pic>
        <p:nvPicPr>
          <p:cNvPr id="1026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689" y="5877272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50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1901"/>
            <a:ext cx="4970254" cy="337043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464" y="188640"/>
            <a:ext cx="2903612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БРЕСТ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26" name="Picture 2">
            <a:hlinkClick r:id="rId3" action="ppaction://hlinksldjump"/>
          </p:cNvPr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825274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" y="2636256"/>
            <a:ext cx="59531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3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365" y="2650559"/>
            <a:ext cx="8352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Этот город стал местом проведения совещания «большой тройки» в  январе 1945 года</a:t>
            </a:r>
            <a:r>
              <a:rPr lang="ru-RU" sz="4000" b="1" dirty="0">
                <a:solidFill>
                  <a:srgbClr val="C00000"/>
                </a:solidFill>
              </a:rPr>
              <a:t/>
            </a:r>
            <a:br>
              <a:rPr lang="ru-RU" sz="4000" b="1" dirty="0">
                <a:solidFill>
                  <a:srgbClr val="C00000"/>
                </a:solidFill>
              </a:rPr>
            </a:b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050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851" y="5917577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764704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Исторические места ВОВ</a:t>
            </a:r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sz="3600" b="1" u="sng" dirty="0" smtClean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600" b="1" u="sng" dirty="0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2820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8232" y="188640"/>
            <a:ext cx="8352928" cy="92456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 ЯЛТА </a:t>
            </a:r>
            <a:endParaRPr lang="ru-RU" sz="4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2050" name="Picture 2">
            <a:hlinkClick r:id="rId2" action="ppaction://hlinksldjump"/>
          </p:cNvPr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160" y="5879143"/>
            <a:ext cx="57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32" y="1092903"/>
            <a:ext cx="7016328" cy="507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9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1289</Words>
  <Application>Microsoft Office PowerPoint</Application>
  <PresentationFormat>Экран (4:3)</PresentationFormat>
  <Paragraphs>219</Paragraphs>
  <Slides>59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Тема Office</vt:lpstr>
      <vt:lpstr>«Своя игра»  Интеллектуальная викторина для учащихся 9 классов по теме  «Великая Отечественная война»  </vt:lpstr>
      <vt:lpstr>         Цель: воспитание патриотизма и чувства любви к историческому прошлому нашей страны.  Задачи: - расширять кругозор обучающихся; - способствовать формированию гражданской       позиции, патриотических чувств  к    прошлому, настоящему и будущему своей    Родины; - повышение интереса к предмету.    </vt:lpstr>
      <vt:lpstr>Категории</vt:lpstr>
      <vt:lpstr>Исторические места ВОВ 10 баллов</vt:lpstr>
      <vt:lpstr>КУРСК</vt:lpstr>
      <vt:lpstr>Исторические места ВОВ 20 баллов</vt:lpstr>
      <vt:lpstr>БРЕСТ</vt:lpstr>
      <vt:lpstr>Презентация PowerPoint</vt:lpstr>
      <vt:lpstr>  ЯЛТА </vt:lpstr>
      <vt:lpstr>Исторические места ВОВ 40 баллов</vt:lpstr>
      <vt:lpstr>ПРОХОРОВКА </vt:lpstr>
      <vt:lpstr>Исторические места ВОВ 50 баллов</vt:lpstr>
      <vt:lpstr>ЭЛЬБЕ</vt:lpstr>
      <vt:lpstr>«О ком идёт речь?» 10 баллов</vt:lpstr>
      <vt:lpstr>И.В.СТАЛИН</vt:lpstr>
      <vt:lpstr>«О ком идёт речь?» 20 баллов</vt:lpstr>
      <vt:lpstr>П.К.ПОНОМАРЕНКО</vt:lpstr>
      <vt:lpstr>«О ком идёт речь?» 30 баллов</vt:lpstr>
      <vt:lpstr>И.В.ПАНФИЛОВ</vt:lpstr>
      <vt:lpstr>«О ком идёт речь?» 40 баллов</vt:lpstr>
      <vt:lpstr>Г.К.ЖУКОВ </vt:lpstr>
      <vt:lpstr>«О ком идёт речь?» 50 баллов. </vt:lpstr>
      <vt:lpstr>К.К.РОКОССОВСКИЙ</vt:lpstr>
      <vt:lpstr>       «Военные операции времён ВОВ» 10 баллов   Операция, план молниеносной войны, захвата фашистской Германией Советского Союза. В соответствии с ним на границе с СССР было сосредоточено 190 немецких дивизий.</vt:lpstr>
      <vt:lpstr>   «БАРБАРОССА»    </vt:lpstr>
      <vt:lpstr>«Военные операции времён ВОВ» 20 баллов  </vt:lpstr>
      <vt:lpstr>«РЕЛЬСОВАЯ ВОЙНА»</vt:lpstr>
      <vt:lpstr> </vt:lpstr>
      <vt:lpstr>«ТАЙФУН»</vt:lpstr>
      <vt:lpstr>«Военные операции времён ВОВ» 40 баллов </vt:lpstr>
      <vt:lpstr> «КРЕМЛЬ»  </vt:lpstr>
      <vt:lpstr>  «Военные операции времён ВОВ» 50 баллов  </vt:lpstr>
      <vt:lpstr> «УРАН»</vt:lpstr>
      <vt:lpstr>«Германские военные силы» 10 баллов</vt:lpstr>
      <vt:lpstr> «ЦЕНТР» </vt:lpstr>
      <vt:lpstr>«Германские военные силы» 20 баллов</vt:lpstr>
      <vt:lpstr>ПАУЛЮС</vt:lpstr>
      <vt:lpstr>«Германские военные силы» 30 баллов</vt:lpstr>
      <vt:lpstr>«СЕВЕР»</vt:lpstr>
      <vt:lpstr>     «Германские военные силы» 40 баллов  План действий  немецко-фашистского командования на оккупированной территории.</vt:lpstr>
      <vt:lpstr>«ОСТ»   </vt:lpstr>
      <vt:lpstr>«Германские военные силы» 50 баллов</vt:lpstr>
      <vt:lpstr>«ЦИТАДЕЛЬ»</vt:lpstr>
      <vt:lpstr>Наши союзники во Второй мировой войне 10 баллов</vt:lpstr>
      <vt:lpstr>ЛЕНД - ЛИЗ</vt:lpstr>
      <vt:lpstr>Наши союзники во Второй мировой войне 20 баллов</vt:lpstr>
      <vt:lpstr>ТЕГЕРАН</vt:lpstr>
      <vt:lpstr>Наши союзники во Второй мировой войне 30 баллов</vt:lpstr>
      <vt:lpstr>Презентация PowerPoint</vt:lpstr>
      <vt:lpstr>Наши союзники во Второй мировой войне 40 баллов</vt:lpstr>
      <vt:lpstr>Презентация PowerPoint</vt:lpstr>
      <vt:lpstr>Наши союзники во Второй мировой войне 50 баллов</vt:lpstr>
      <vt:lpstr>Презентация PowerPoint</vt:lpstr>
      <vt:lpstr>  Поздравляем  победителей  игры!</vt:lpstr>
      <vt:lpstr>Использованные изображения:</vt:lpstr>
      <vt:lpstr>Использованные изображения:</vt:lpstr>
      <vt:lpstr>Использованные изображения:</vt:lpstr>
      <vt:lpstr>Использованные изображения:</vt:lpstr>
      <vt:lpstr>Использованные изображения: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«Своя игра»  Интеллектуальная викторина для учащихся 7 - 9 классов</dc:title>
  <dc:creator>S</dc:creator>
  <cp:lastModifiedBy>Жанна</cp:lastModifiedBy>
  <cp:revision>115</cp:revision>
  <dcterms:created xsi:type="dcterms:W3CDTF">2012-06-15T08:41:48Z</dcterms:created>
  <dcterms:modified xsi:type="dcterms:W3CDTF">2015-03-16T06:12:14Z</dcterms:modified>
</cp:coreProperties>
</file>